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diagrams/drawing5.xml" ContentType="application/vnd.ms-office.drawingml.diagramDrawing+xml"/>
  <Override PartName="/ppt/diagrams/drawing4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78" r:id="rId6"/>
    <p:sldId id="279" r:id="rId7"/>
    <p:sldId id="280" r:id="rId8"/>
    <p:sldId id="260" r:id="rId9"/>
    <p:sldId id="281" r:id="rId10"/>
    <p:sldId id="284" r:id="rId11"/>
    <p:sldId id="283" r:id="rId12"/>
    <p:sldId id="285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500" autoAdjust="0"/>
    <p:restoredTop sz="94660"/>
  </p:normalViewPr>
  <p:slideViewPr>
    <p:cSldViewPr>
      <p:cViewPr varScale="1">
        <p:scale>
          <a:sx n="65" d="100"/>
          <a:sy n="65" d="100"/>
        </p:scale>
        <p:origin x="-141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943D72-FA91-43B6-8D2D-74B52DA1ACEC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D6BF-DBFC-4BB6-8EF7-7D64D4F4366F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EVs are cool! And it encompasses just too much of the core of EE.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60F6F68-045E-4C5B-9753-5AE67E3DC31E}" type="parTrans" cxnId="{4EB097C0-8FCC-471F-9E95-005C2D7A779E}">
      <dgm:prSet/>
      <dgm:spPr/>
      <dgm:t>
        <a:bodyPr/>
        <a:lstStyle/>
        <a:p>
          <a:endParaRPr lang="en-US"/>
        </a:p>
      </dgm:t>
    </dgm:pt>
    <dgm:pt modelId="{86AEE6B7-BFF3-483C-838F-102FE1B4CF44}" type="sibTrans" cxnId="{4EB097C0-8FCC-471F-9E95-005C2D7A779E}">
      <dgm:prSet/>
      <dgm:spPr/>
      <dgm:t>
        <a:bodyPr/>
        <a:lstStyle/>
        <a:p>
          <a:endParaRPr lang="en-US"/>
        </a:p>
      </dgm:t>
    </dgm:pt>
    <dgm:pt modelId="{8F6868FB-928E-4D2B-AFA7-67D4A922EAE1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TESLA is replacing 3 phase IM with PMSM motors in their recent models.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7885F8B-CD72-4D40-9EF7-EA052637304B}" type="parTrans" cxnId="{11CC1B8D-0337-4E22-863E-7A1E781BAC17}">
      <dgm:prSet/>
      <dgm:spPr/>
      <dgm:t>
        <a:bodyPr/>
        <a:lstStyle/>
        <a:p>
          <a:endParaRPr lang="en-US"/>
        </a:p>
      </dgm:t>
    </dgm:pt>
    <dgm:pt modelId="{1653C15D-2CED-4F76-B918-5EDD0006633D}" type="sibTrans" cxnId="{11CC1B8D-0337-4E22-863E-7A1E781BAC17}">
      <dgm:prSet/>
      <dgm:spPr/>
      <dgm:t>
        <a:bodyPr/>
        <a:lstStyle/>
        <a:p>
          <a:endParaRPr lang="en-US"/>
        </a:p>
      </dgm:t>
    </dgm:pt>
    <dgm:pt modelId="{A4804DB2-9FBD-4D32-8A3D-F49D39E8A81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As the principle of Design goes, you first use simulation to ensure the correctness of proposed model. 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503332AA-CBFE-4B40-A0A8-66E362B96FE2}" type="parTrans" cxnId="{D2159447-DBD7-42E2-9263-9638114C3B65}">
      <dgm:prSet/>
      <dgm:spPr/>
      <dgm:t>
        <a:bodyPr/>
        <a:lstStyle/>
        <a:p>
          <a:endParaRPr lang="en-US"/>
        </a:p>
      </dgm:t>
    </dgm:pt>
    <dgm:pt modelId="{18A4CA83-E8CA-42E7-8912-8D18694EEA28}" type="sibTrans" cxnId="{D2159447-DBD7-42E2-9263-9638114C3B65}">
      <dgm:prSet/>
      <dgm:spPr/>
      <dgm:t>
        <a:bodyPr/>
        <a:lstStyle/>
        <a:p>
          <a:endParaRPr lang="en-US"/>
        </a:p>
      </dgm:t>
    </dgm:pt>
    <dgm:pt modelId="{8F090563-4D78-4765-A51B-3D474A91FA35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Motor control is one of the key challenges faced in the employment and selection of  motor in EV.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17432C2C-A4EA-4F18-B09B-827A6A88563F}" type="parTrans" cxnId="{F015FBFB-D5B7-42E4-A596-8C303A344ADF}">
      <dgm:prSet/>
      <dgm:spPr/>
      <dgm:t>
        <a:bodyPr/>
        <a:lstStyle/>
        <a:p>
          <a:endParaRPr lang="en-US"/>
        </a:p>
      </dgm:t>
    </dgm:pt>
    <dgm:pt modelId="{E9018EE7-EA37-412F-B6DE-1E69905831A7}" type="sibTrans" cxnId="{F015FBFB-D5B7-42E4-A596-8C303A344ADF}">
      <dgm:prSet/>
      <dgm:spPr/>
      <dgm:t>
        <a:bodyPr/>
        <a:lstStyle/>
        <a:p>
          <a:endParaRPr lang="en-US"/>
        </a:p>
      </dgm:t>
    </dgm:pt>
    <dgm:pt modelId="{4387A6C0-1ECC-41F1-861D-EB13E62C5703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Generally FOC with PID control is employed for PMSM, but ADRC is likely to give better results (source- MATLAB discussion forum and several papers)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F5BAD179-7333-4A27-BCC5-4EC23036E98A}" type="parTrans" cxnId="{9812CAF1-EF8D-4A73-A3DB-620CA6851820}">
      <dgm:prSet/>
      <dgm:spPr/>
      <dgm:t>
        <a:bodyPr/>
        <a:lstStyle/>
        <a:p>
          <a:endParaRPr lang="en-US"/>
        </a:p>
      </dgm:t>
    </dgm:pt>
    <dgm:pt modelId="{1DB82875-F600-4902-A5D4-6FC5E00E40AF}" type="sibTrans" cxnId="{9812CAF1-EF8D-4A73-A3DB-620CA6851820}">
      <dgm:prSet/>
      <dgm:spPr/>
      <dgm:t>
        <a:bodyPr/>
        <a:lstStyle/>
        <a:p>
          <a:endParaRPr lang="en-US"/>
        </a:p>
      </dgm:t>
    </dgm:pt>
    <dgm:pt modelId="{615006C9-41C9-409D-94CF-9208FC370E47}" type="pres">
      <dgm:prSet presAssocID="{4C943D72-FA91-43B6-8D2D-74B52DA1ACE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2FAFF0-E8D0-4A65-8933-7CC2CCD50E51}" type="pres">
      <dgm:prSet presAssocID="{4826D6BF-DBFC-4BB6-8EF7-7D64D4F4366F}" presName="composite" presStyleCnt="0"/>
      <dgm:spPr/>
    </dgm:pt>
    <dgm:pt modelId="{73D0AD77-47BF-4DAC-9FC0-C8A139C1E6B6}" type="pres">
      <dgm:prSet presAssocID="{4826D6BF-DBFC-4BB6-8EF7-7D64D4F4366F}" presName="imgShp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F8A963-B079-445B-B899-E73CD9EFEE4C}" type="pres">
      <dgm:prSet presAssocID="{4826D6BF-DBFC-4BB6-8EF7-7D64D4F4366F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7AC6-C249-49FB-91AE-354E5DDA3A4D}" type="pres">
      <dgm:prSet presAssocID="{86AEE6B7-BFF3-483C-838F-102FE1B4CF44}" presName="spacing" presStyleCnt="0"/>
      <dgm:spPr/>
    </dgm:pt>
    <dgm:pt modelId="{79D70303-81DE-4EA4-8A5A-D760522CA9D5}" type="pres">
      <dgm:prSet presAssocID="{8F6868FB-928E-4D2B-AFA7-67D4A922EAE1}" presName="composite" presStyleCnt="0"/>
      <dgm:spPr/>
    </dgm:pt>
    <dgm:pt modelId="{5F79F32F-9AB0-49D0-B046-5ED0D035382F}" type="pres">
      <dgm:prSet presAssocID="{8F6868FB-928E-4D2B-AFA7-67D4A922EAE1}" presName="imgShp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513026-4252-4415-BC47-058864701F71}" type="pres">
      <dgm:prSet presAssocID="{8F6868FB-928E-4D2B-AFA7-67D4A922EAE1}" presName="txShp" presStyleLbl="node1" presStyleIdx="1" presStyleCnt="5" custScaleY="143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4B704-25D4-4CB0-850B-1ABB2D2A80B8}" type="pres">
      <dgm:prSet presAssocID="{1653C15D-2CED-4F76-B918-5EDD0006633D}" presName="spacing" presStyleCnt="0"/>
      <dgm:spPr/>
    </dgm:pt>
    <dgm:pt modelId="{90F32E5F-B0FF-4C7A-B6C8-CE865D14F7CE}" type="pres">
      <dgm:prSet presAssocID="{A4804DB2-9FBD-4D32-8A3D-F49D39E8A819}" presName="composite" presStyleCnt="0"/>
      <dgm:spPr/>
    </dgm:pt>
    <dgm:pt modelId="{88545140-F1E3-4D9B-B091-BA070A4353D7}" type="pres">
      <dgm:prSet presAssocID="{A4804DB2-9FBD-4D32-8A3D-F49D39E8A819}" presName="imgShp" presStyleLbl="fgImgPlace1" presStyleIdx="2" presStyleCnt="5" custLinFactNeighborX="-3366" custLinFactNeighborY="-1955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4E9C1E-07C6-48A6-A1F9-DAF43959DD7B}" type="pres">
      <dgm:prSet presAssocID="{A4804DB2-9FBD-4D32-8A3D-F49D39E8A819}" presName="txShp" presStyleLbl="node1" presStyleIdx="2" presStyleCnt="5" custScaleX="105230" custScaleY="182265" custLinFactNeighborX="-1980" custLinFactNeighborY="-12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C59A5-D14C-47D9-A11B-711A154CF76F}" type="pres">
      <dgm:prSet presAssocID="{18A4CA83-E8CA-42E7-8912-8D18694EEA28}" presName="spacing" presStyleCnt="0"/>
      <dgm:spPr/>
    </dgm:pt>
    <dgm:pt modelId="{B8BEA602-C52D-4F71-A985-26DCE056A226}" type="pres">
      <dgm:prSet presAssocID="{8F090563-4D78-4765-A51B-3D474A91FA35}" presName="composite" presStyleCnt="0"/>
      <dgm:spPr/>
    </dgm:pt>
    <dgm:pt modelId="{3E168C57-2430-42A2-9E72-C9E8BBE94198}" type="pres">
      <dgm:prSet presAssocID="{8F090563-4D78-4765-A51B-3D474A91FA35}" presName="imgShp" presStyleLbl="fgImgPlace1" presStyleIdx="3" presStyleCnt="5" custLinFactNeighborX="-24860" custLinFactNeighborY="-917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534F8E-FA97-4D7B-8F61-442ACE41FF56}" type="pres">
      <dgm:prSet presAssocID="{8F090563-4D78-4765-A51B-3D474A91FA35}" presName="txShp" presStyleLbl="node1" presStyleIdx="3" presStyleCnt="5" custScaleX="120232" custScaleY="143102" custLinFactNeighborX="3204" custLinFactNeighborY="-7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7E72-7ACD-41EF-AA68-EBBDCA17B881}" type="pres">
      <dgm:prSet presAssocID="{E9018EE7-EA37-412F-B6DE-1E69905831A7}" presName="spacing" presStyleCnt="0"/>
      <dgm:spPr/>
    </dgm:pt>
    <dgm:pt modelId="{5AA4BADD-4F18-4407-87CC-BD855975F1CB}" type="pres">
      <dgm:prSet presAssocID="{4387A6C0-1ECC-41F1-861D-EB13E62C5703}" presName="composite" presStyleCnt="0"/>
      <dgm:spPr/>
    </dgm:pt>
    <dgm:pt modelId="{F4DFD8C5-788C-4467-986E-18015E98C393}" type="pres">
      <dgm:prSet presAssocID="{4387A6C0-1ECC-41F1-861D-EB13E62C5703}" presName="imgShp" presStyleLbl="fgImgPlace1" presStyleIdx="4" presStyleCnt="5" custLinFactNeighborX="-49584" custLinFactNeighborY="-255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E3A601-56F4-45CD-B59E-A79B979695EF}" type="pres">
      <dgm:prSet presAssocID="{4387A6C0-1ECC-41F1-861D-EB13E62C5703}" presName="txShp" presStyleLbl="node1" presStyleIdx="4" presStyleCnt="5" custScaleX="116826" custScaleY="238050" custLinFactNeighborX="-138" custLinFactNeighborY="-21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159447-DBD7-42E2-9263-9638114C3B65}" srcId="{4C943D72-FA91-43B6-8D2D-74B52DA1ACEC}" destId="{A4804DB2-9FBD-4D32-8A3D-F49D39E8A819}" srcOrd="2" destOrd="0" parTransId="{503332AA-CBFE-4B40-A0A8-66E362B96FE2}" sibTransId="{18A4CA83-E8CA-42E7-8912-8D18694EEA28}"/>
    <dgm:cxn modelId="{11CC1B8D-0337-4E22-863E-7A1E781BAC17}" srcId="{4C943D72-FA91-43B6-8D2D-74B52DA1ACEC}" destId="{8F6868FB-928E-4D2B-AFA7-67D4A922EAE1}" srcOrd="1" destOrd="0" parTransId="{67885F8B-CD72-4D40-9EF7-EA052637304B}" sibTransId="{1653C15D-2CED-4F76-B918-5EDD0006633D}"/>
    <dgm:cxn modelId="{F015FBFB-D5B7-42E4-A596-8C303A344ADF}" srcId="{4C943D72-FA91-43B6-8D2D-74B52DA1ACEC}" destId="{8F090563-4D78-4765-A51B-3D474A91FA35}" srcOrd="3" destOrd="0" parTransId="{17432C2C-A4EA-4F18-B09B-827A6A88563F}" sibTransId="{E9018EE7-EA37-412F-B6DE-1E69905831A7}"/>
    <dgm:cxn modelId="{4EB097C0-8FCC-471F-9E95-005C2D7A779E}" srcId="{4C943D72-FA91-43B6-8D2D-74B52DA1ACEC}" destId="{4826D6BF-DBFC-4BB6-8EF7-7D64D4F4366F}" srcOrd="0" destOrd="0" parTransId="{660F6F68-045E-4C5B-9753-5AE67E3DC31E}" sibTransId="{86AEE6B7-BFF3-483C-838F-102FE1B4CF44}"/>
    <dgm:cxn modelId="{591B1569-C9F9-4BC0-867D-B5229C019795}" type="presOf" srcId="{4387A6C0-1ECC-41F1-861D-EB13E62C5703}" destId="{59E3A601-56F4-45CD-B59E-A79B979695EF}" srcOrd="0" destOrd="0" presId="urn:microsoft.com/office/officeart/2005/8/layout/vList3#1"/>
    <dgm:cxn modelId="{77022B40-6DC8-4AF8-9144-D35253545D64}" type="presOf" srcId="{4C943D72-FA91-43B6-8D2D-74B52DA1ACEC}" destId="{615006C9-41C9-409D-94CF-9208FC370E47}" srcOrd="0" destOrd="0" presId="urn:microsoft.com/office/officeart/2005/8/layout/vList3#1"/>
    <dgm:cxn modelId="{9812CAF1-EF8D-4A73-A3DB-620CA6851820}" srcId="{4C943D72-FA91-43B6-8D2D-74B52DA1ACEC}" destId="{4387A6C0-1ECC-41F1-861D-EB13E62C5703}" srcOrd="4" destOrd="0" parTransId="{F5BAD179-7333-4A27-BCC5-4EC23036E98A}" sibTransId="{1DB82875-F600-4902-A5D4-6FC5E00E40AF}"/>
    <dgm:cxn modelId="{03CAF4A6-2FAC-4610-9878-89E1E9EAC72F}" type="presOf" srcId="{8F6868FB-928E-4D2B-AFA7-67D4A922EAE1}" destId="{69513026-4252-4415-BC47-058864701F71}" srcOrd="0" destOrd="0" presId="urn:microsoft.com/office/officeart/2005/8/layout/vList3#1"/>
    <dgm:cxn modelId="{3089D8F1-53BB-4A8C-BF3B-7011BD0CAF25}" type="presOf" srcId="{8F090563-4D78-4765-A51B-3D474A91FA35}" destId="{51534F8E-FA97-4D7B-8F61-442ACE41FF56}" srcOrd="0" destOrd="0" presId="urn:microsoft.com/office/officeart/2005/8/layout/vList3#1"/>
    <dgm:cxn modelId="{9CD45796-1172-45C9-B36A-B42412296136}" type="presOf" srcId="{A4804DB2-9FBD-4D32-8A3D-F49D39E8A819}" destId="{474E9C1E-07C6-48A6-A1F9-DAF43959DD7B}" srcOrd="0" destOrd="0" presId="urn:microsoft.com/office/officeart/2005/8/layout/vList3#1"/>
    <dgm:cxn modelId="{76B4FF42-4949-4634-AA72-F865FB1BDAE8}" type="presOf" srcId="{4826D6BF-DBFC-4BB6-8EF7-7D64D4F4366F}" destId="{E6F8A963-B079-445B-B899-E73CD9EFEE4C}" srcOrd="0" destOrd="0" presId="urn:microsoft.com/office/officeart/2005/8/layout/vList3#1"/>
    <dgm:cxn modelId="{84A29A52-53A5-4139-9EFD-50D0B1403561}" type="presParOf" srcId="{615006C9-41C9-409D-94CF-9208FC370E47}" destId="{4E2FAFF0-E8D0-4A65-8933-7CC2CCD50E51}" srcOrd="0" destOrd="0" presId="urn:microsoft.com/office/officeart/2005/8/layout/vList3#1"/>
    <dgm:cxn modelId="{59447276-ED8E-42B9-A179-D5C115DFB4DE}" type="presParOf" srcId="{4E2FAFF0-E8D0-4A65-8933-7CC2CCD50E51}" destId="{73D0AD77-47BF-4DAC-9FC0-C8A139C1E6B6}" srcOrd="0" destOrd="0" presId="urn:microsoft.com/office/officeart/2005/8/layout/vList3#1"/>
    <dgm:cxn modelId="{3C00AE4A-826B-4815-AB3F-B018C81D0B64}" type="presParOf" srcId="{4E2FAFF0-E8D0-4A65-8933-7CC2CCD50E51}" destId="{E6F8A963-B079-445B-B899-E73CD9EFEE4C}" srcOrd="1" destOrd="0" presId="urn:microsoft.com/office/officeart/2005/8/layout/vList3#1"/>
    <dgm:cxn modelId="{844211EB-AE16-483F-8C0B-E290805858C9}" type="presParOf" srcId="{615006C9-41C9-409D-94CF-9208FC370E47}" destId="{48947AC6-C249-49FB-91AE-354E5DDA3A4D}" srcOrd="1" destOrd="0" presId="urn:microsoft.com/office/officeart/2005/8/layout/vList3#1"/>
    <dgm:cxn modelId="{6699F3E5-648D-4895-AB84-3110E3614FF3}" type="presParOf" srcId="{615006C9-41C9-409D-94CF-9208FC370E47}" destId="{79D70303-81DE-4EA4-8A5A-D760522CA9D5}" srcOrd="2" destOrd="0" presId="urn:microsoft.com/office/officeart/2005/8/layout/vList3#1"/>
    <dgm:cxn modelId="{7335CEBB-22FC-43D2-A0EC-A468D173D41A}" type="presParOf" srcId="{79D70303-81DE-4EA4-8A5A-D760522CA9D5}" destId="{5F79F32F-9AB0-49D0-B046-5ED0D035382F}" srcOrd="0" destOrd="0" presId="urn:microsoft.com/office/officeart/2005/8/layout/vList3#1"/>
    <dgm:cxn modelId="{430AF3EC-2F91-46DD-B3C5-D5620CFDE2C1}" type="presParOf" srcId="{79D70303-81DE-4EA4-8A5A-D760522CA9D5}" destId="{69513026-4252-4415-BC47-058864701F71}" srcOrd="1" destOrd="0" presId="urn:microsoft.com/office/officeart/2005/8/layout/vList3#1"/>
    <dgm:cxn modelId="{0EF1E597-5D55-4F08-9216-FCD6D1B029E4}" type="presParOf" srcId="{615006C9-41C9-409D-94CF-9208FC370E47}" destId="{7C74B704-25D4-4CB0-850B-1ABB2D2A80B8}" srcOrd="3" destOrd="0" presId="urn:microsoft.com/office/officeart/2005/8/layout/vList3#1"/>
    <dgm:cxn modelId="{9CC68055-CA68-4A1D-99E8-818E849AC4FD}" type="presParOf" srcId="{615006C9-41C9-409D-94CF-9208FC370E47}" destId="{90F32E5F-B0FF-4C7A-B6C8-CE865D14F7CE}" srcOrd="4" destOrd="0" presId="urn:microsoft.com/office/officeart/2005/8/layout/vList3#1"/>
    <dgm:cxn modelId="{808B83F8-C47E-4A8B-995A-51FE49299349}" type="presParOf" srcId="{90F32E5F-B0FF-4C7A-B6C8-CE865D14F7CE}" destId="{88545140-F1E3-4D9B-B091-BA070A4353D7}" srcOrd="0" destOrd="0" presId="urn:microsoft.com/office/officeart/2005/8/layout/vList3#1"/>
    <dgm:cxn modelId="{CBE23EF4-D32C-49DE-8A17-B1B5A65C0EB2}" type="presParOf" srcId="{90F32E5F-B0FF-4C7A-B6C8-CE865D14F7CE}" destId="{474E9C1E-07C6-48A6-A1F9-DAF43959DD7B}" srcOrd="1" destOrd="0" presId="urn:microsoft.com/office/officeart/2005/8/layout/vList3#1"/>
    <dgm:cxn modelId="{42B0AC41-CEF5-4C52-BF42-A5623C404F07}" type="presParOf" srcId="{615006C9-41C9-409D-94CF-9208FC370E47}" destId="{A4CC59A5-D14C-47D9-A11B-711A154CF76F}" srcOrd="5" destOrd="0" presId="urn:microsoft.com/office/officeart/2005/8/layout/vList3#1"/>
    <dgm:cxn modelId="{A540EE73-99DA-41F8-BEC9-A4A214838AED}" type="presParOf" srcId="{615006C9-41C9-409D-94CF-9208FC370E47}" destId="{B8BEA602-C52D-4F71-A985-26DCE056A226}" srcOrd="6" destOrd="0" presId="urn:microsoft.com/office/officeart/2005/8/layout/vList3#1"/>
    <dgm:cxn modelId="{FAF5B02D-3FF7-41EC-8F30-C441B907FC21}" type="presParOf" srcId="{B8BEA602-C52D-4F71-A985-26DCE056A226}" destId="{3E168C57-2430-42A2-9E72-C9E8BBE94198}" srcOrd="0" destOrd="0" presId="urn:microsoft.com/office/officeart/2005/8/layout/vList3#1"/>
    <dgm:cxn modelId="{6BF4DF8E-6E40-4102-BC79-66752E1D46F8}" type="presParOf" srcId="{B8BEA602-C52D-4F71-A985-26DCE056A226}" destId="{51534F8E-FA97-4D7B-8F61-442ACE41FF56}" srcOrd="1" destOrd="0" presId="urn:microsoft.com/office/officeart/2005/8/layout/vList3#1"/>
    <dgm:cxn modelId="{0170A848-DCC1-4B47-946F-C220303C5CC4}" type="presParOf" srcId="{615006C9-41C9-409D-94CF-9208FC370E47}" destId="{E3D87E72-7ACD-41EF-AA68-EBBDCA17B881}" srcOrd="7" destOrd="0" presId="urn:microsoft.com/office/officeart/2005/8/layout/vList3#1"/>
    <dgm:cxn modelId="{BB32ED25-9604-429E-89C0-D77DC8BCB0C3}" type="presParOf" srcId="{615006C9-41C9-409D-94CF-9208FC370E47}" destId="{5AA4BADD-4F18-4407-87CC-BD855975F1CB}" srcOrd="8" destOrd="0" presId="urn:microsoft.com/office/officeart/2005/8/layout/vList3#1"/>
    <dgm:cxn modelId="{F0DF0FF1-59B3-4C2D-B7D2-62B132C1A3F5}" type="presParOf" srcId="{5AA4BADD-4F18-4407-87CC-BD855975F1CB}" destId="{F4DFD8C5-788C-4467-986E-18015E98C393}" srcOrd="0" destOrd="0" presId="urn:microsoft.com/office/officeart/2005/8/layout/vList3#1"/>
    <dgm:cxn modelId="{4140538B-CE2F-49FE-B72B-D3CE9B67A3E8}" type="presParOf" srcId="{5AA4BADD-4F18-4407-87CC-BD855975F1CB}" destId="{59E3A601-56F4-45CD-B59E-A79B979695EF}" srcOrd="1" destOrd="0" presId="urn:microsoft.com/office/officeart/2005/8/layout/vList3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F3AA21-0369-434A-A29E-C4D41A6FF01E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25D78B-C369-44C0-9A68-0E3446FDD30F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b="1" dirty="0" smtClean="0">
              <a:latin typeface="Cambria" pitchFamily="18" charset="0"/>
              <a:ea typeface="Cambria" pitchFamily="18" charset="0"/>
            </a:rPr>
            <a:t>Our initial approach is to have a good grasp of the fundamental questions, such as need of motor control, benefits and drawbacks of PID, rise of ADRC and PMSM over IM.</a:t>
          </a:r>
          <a:endParaRPr lang="en-US" b="1" dirty="0">
            <a:latin typeface="Cambria" pitchFamily="18" charset="0"/>
            <a:ea typeface="Cambria" pitchFamily="18" charset="0"/>
          </a:endParaRPr>
        </a:p>
      </dgm:t>
    </dgm:pt>
    <dgm:pt modelId="{B3128056-76E3-4FD7-835F-FD7F60609336}" type="parTrans" cxnId="{8528A088-CB16-4EB2-97A1-7044D2FA8DCF}">
      <dgm:prSet/>
      <dgm:spPr/>
      <dgm:t>
        <a:bodyPr/>
        <a:lstStyle/>
        <a:p>
          <a:endParaRPr lang="en-US"/>
        </a:p>
      </dgm:t>
    </dgm:pt>
    <dgm:pt modelId="{1F8D07A8-C955-47E3-8AE5-D217916203CD}" type="sibTrans" cxnId="{8528A088-CB16-4EB2-97A1-7044D2FA8DCF}">
      <dgm:prSet/>
      <dgm:spPr/>
      <dgm:t>
        <a:bodyPr/>
        <a:lstStyle/>
        <a:p>
          <a:endParaRPr lang="en-US"/>
        </a:p>
      </dgm:t>
    </dgm:pt>
    <dgm:pt modelId="{CC14225A-418A-47E2-A085-685FEBE70E3F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b="1" dirty="0" smtClean="0">
              <a:latin typeface="Cambria" pitchFamily="18" charset="0"/>
              <a:ea typeface="Cambria" pitchFamily="18" charset="0"/>
            </a:rPr>
            <a:t>Several research papers (2009-2020)discussing ADRC in depth are considered, and some project variations involving advanced knowledge of AI and ML are mentioned.</a:t>
          </a:r>
          <a:endParaRPr lang="en-US" b="1" dirty="0">
            <a:latin typeface="Cambria" pitchFamily="18" charset="0"/>
            <a:ea typeface="Cambria" pitchFamily="18" charset="0"/>
          </a:endParaRPr>
        </a:p>
      </dgm:t>
    </dgm:pt>
    <dgm:pt modelId="{842A442D-FD15-40C5-9723-71E8FCC1A60E}" type="parTrans" cxnId="{86A1EF5E-0AA6-4F48-8A53-ED516EA07F7C}">
      <dgm:prSet/>
      <dgm:spPr/>
      <dgm:t>
        <a:bodyPr/>
        <a:lstStyle/>
        <a:p>
          <a:endParaRPr lang="en-US"/>
        </a:p>
      </dgm:t>
    </dgm:pt>
    <dgm:pt modelId="{624F45C0-7AD3-4AE0-9D8A-D1BEE825DA6F}" type="sibTrans" cxnId="{86A1EF5E-0AA6-4F48-8A53-ED516EA07F7C}">
      <dgm:prSet/>
      <dgm:spPr/>
      <dgm:t>
        <a:bodyPr/>
        <a:lstStyle/>
        <a:p>
          <a:endParaRPr lang="en-US"/>
        </a:p>
      </dgm:t>
    </dgm:pt>
    <dgm:pt modelId="{AD162AB4-E6B2-4370-B9EE-E5E94C12567E}" type="pres">
      <dgm:prSet presAssocID="{2DF3AA21-0369-434A-A29E-C4D41A6FF01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588C6D-E68C-4634-95E6-05253A91C309}" type="pres">
      <dgm:prSet presAssocID="{C025D78B-C369-44C0-9A68-0E3446FDD30F}" presName="composite" presStyleCnt="0"/>
      <dgm:spPr/>
    </dgm:pt>
    <dgm:pt modelId="{CB17EF28-96AB-445A-BD2C-B55024364651}" type="pres">
      <dgm:prSet presAssocID="{C025D78B-C369-44C0-9A68-0E3446FDD30F}" presName="imgShp" presStyleLbl="fgImgPlace1" presStyleIdx="0" presStyleCnt="2" custScaleX="50929" custScaleY="54058" custLinFactNeighborX="-44863" custLinFactNeighborY="294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5026FE-DDD0-44AF-9EA7-8D96BA90C25A}" type="pres">
      <dgm:prSet presAssocID="{C025D78B-C369-44C0-9A68-0E3446FDD30F}" presName="txShp" presStyleLbl="node1" presStyleIdx="0" presStyleCnt="2" custLinFactNeighborX="-31041" custLinFactNeighborY="4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7BFCD-D654-447B-81A0-22F0C2DE80AB}" type="pres">
      <dgm:prSet presAssocID="{1F8D07A8-C955-47E3-8AE5-D217916203CD}" presName="spacing" presStyleCnt="0"/>
      <dgm:spPr/>
    </dgm:pt>
    <dgm:pt modelId="{0B6DC4DA-C0B4-4EB7-AC98-BE79B57178AB}" type="pres">
      <dgm:prSet presAssocID="{CC14225A-418A-47E2-A085-685FEBE70E3F}" presName="composite" presStyleCnt="0"/>
      <dgm:spPr/>
    </dgm:pt>
    <dgm:pt modelId="{80CA602A-3568-45EF-96CD-AC8B411E8398}" type="pres">
      <dgm:prSet presAssocID="{CC14225A-418A-47E2-A085-685FEBE70E3F}" presName="imgShp" presStyleLbl="fgImgPlace1" presStyleIdx="1" presStyleCnt="2" custScaleX="47761" custScaleY="49039" custLinFactNeighborX="-44863" custLinFactNeighborY="-1780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3BBB531-DDD2-42B2-B45E-4CC885A96846}" type="pres">
      <dgm:prSet presAssocID="{CC14225A-418A-47E2-A085-685FEBE70E3F}" presName="txShp" presStyleLbl="node1" presStyleIdx="1" presStyleCnt="2" custLinFactNeighborX="-29424" custLinFactNeighborY="-17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DC8CB-16D0-493F-A091-A9063B738437}" type="presOf" srcId="{2DF3AA21-0369-434A-A29E-C4D41A6FF01E}" destId="{AD162AB4-E6B2-4370-B9EE-E5E94C12567E}" srcOrd="0" destOrd="0" presId="urn:microsoft.com/office/officeart/2005/8/layout/vList3#2"/>
    <dgm:cxn modelId="{2C16CE07-A001-46F8-BF2F-9EA9AA9A4743}" type="presOf" srcId="{C025D78B-C369-44C0-9A68-0E3446FDD30F}" destId="{B65026FE-DDD0-44AF-9EA7-8D96BA90C25A}" srcOrd="0" destOrd="0" presId="urn:microsoft.com/office/officeart/2005/8/layout/vList3#2"/>
    <dgm:cxn modelId="{E383EE3F-0C3C-4C4E-ACE6-F8DF1C319CFE}" type="presOf" srcId="{CC14225A-418A-47E2-A085-685FEBE70E3F}" destId="{F3BBB531-DDD2-42B2-B45E-4CC885A96846}" srcOrd="0" destOrd="0" presId="urn:microsoft.com/office/officeart/2005/8/layout/vList3#2"/>
    <dgm:cxn modelId="{86A1EF5E-0AA6-4F48-8A53-ED516EA07F7C}" srcId="{2DF3AA21-0369-434A-A29E-C4D41A6FF01E}" destId="{CC14225A-418A-47E2-A085-685FEBE70E3F}" srcOrd="1" destOrd="0" parTransId="{842A442D-FD15-40C5-9723-71E8FCC1A60E}" sibTransId="{624F45C0-7AD3-4AE0-9D8A-D1BEE825DA6F}"/>
    <dgm:cxn modelId="{8528A088-CB16-4EB2-97A1-7044D2FA8DCF}" srcId="{2DF3AA21-0369-434A-A29E-C4D41A6FF01E}" destId="{C025D78B-C369-44C0-9A68-0E3446FDD30F}" srcOrd="0" destOrd="0" parTransId="{B3128056-76E3-4FD7-835F-FD7F60609336}" sibTransId="{1F8D07A8-C955-47E3-8AE5-D217916203CD}"/>
    <dgm:cxn modelId="{12D0E2E3-E3C3-4868-B1F6-28597B18B2AC}" type="presParOf" srcId="{AD162AB4-E6B2-4370-B9EE-E5E94C12567E}" destId="{0E588C6D-E68C-4634-95E6-05253A91C309}" srcOrd="0" destOrd="0" presId="urn:microsoft.com/office/officeart/2005/8/layout/vList3#2"/>
    <dgm:cxn modelId="{DB07FFBC-5736-44D5-9C82-46E8D02FAD69}" type="presParOf" srcId="{0E588C6D-E68C-4634-95E6-05253A91C309}" destId="{CB17EF28-96AB-445A-BD2C-B55024364651}" srcOrd="0" destOrd="0" presId="urn:microsoft.com/office/officeart/2005/8/layout/vList3#2"/>
    <dgm:cxn modelId="{C1DFB65E-7FC7-4BCC-8910-0FB3DE0F2434}" type="presParOf" srcId="{0E588C6D-E68C-4634-95E6-05253A91C309}" destId="{B65026FE-DDD0-44AF-9EA7-8D96BA90C25A}" srcOrd="1" destOrd="0" presId="urn:microsoft.com/office/officeart/2005/8/layout/vList3#2"/>
    <dgm:cxn modelId="{BE37E6B6-224C-46D0-9B8B-C501F1040F79}" type="presParOf" srcId="{AD162AB4-E6B2-4370-B9EE-E5E94C12567E}" destId="{8787BFCD-D654-447B-81A0-22F0C2DE80AB}" srcOrd="1" destOrd="0" presId="urn:microsoft.com/office/officeart/2005/8/layout/vList3#2"/>
    <dgm:cxn modelId="{C88D4B3E-5943-4AA2-80BE-350CBB323158}" type="presParOf" srcId="{AD162AB4-E6B2-4370-B9EE-E5E94C12567E}" destId="{0B6DC4DA-C0B4-4EB7-AC98-BE79B57178AB}" srcOrd="2" destOrd="0" presId="urn:microsoft.com/office/officeart/2005/8/layout/vList3#2"/>
    <dgm:cxn modelId="{983F0431-DEEF-4B86-83B5-B441E779AE79}" type="presParOf" srcId="{0B6DC4DA-C0B4-4EB7-AC98-BE79B57178AB}" destId="{80CA602A-3568-45EF-96CD-AC8B411E8398}" srcOrd="0" destOrd="0" presId="urn:microsoft.com/office/officeart/2005/8/layout/vList3#2"/>
    <dgm:cxn modelId="{43243C0E-44C2-4813-B21C-1E9F6C15800E}" type="presParOf" srcId="{0B6DC4DA-C0B4-4EB7-AC98-BE79B57178AB}" destId="{F3BBB531-DDD2-42B2-B45E-4CC885A96846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F3AA21-0369-434A-A29E-C4D41A6FF01E}" type="doc">
      <dgm:prSet loTypeId="urn:microsoft.com/office/officeart/2005/8/layout/vList3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25D78B-C369-44C0-9A68-0E3446FDD30F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PMSM with FOC has: </a:t>
          </a:r>
        </a:p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-Lower speed and torque ripple.</a:t>
          </a:r>
        </a:p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-Smoother operation</a:t>
          </a:r>
        </a:p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-High speed operation with flux weakening</a:t>
          </a:r>
        </a:p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-complex control</a:t>
          </a:r>
        </a:p>
        <a:p>
          <a:pPr algn="l" rtl="0"/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B3128056-76E3-4FD7-835F-FD7F60609336}" type="parTrans" cxnId="{8528A088-CB16-4EB2-97A1-7044D2FA8DCF}">
      <dgm:prSet/>
      <dgm:spPr/>
      <dgm:t>
        <a:bodyPr/>
        <a:lstStyle/>
        <a:p>
          <a:endParaRPr lang="en-US"/>
        </a:p>
      </dgm:t>
    </dgm:pt>
    <dgm:pt modelId="{1F8D07A8-C955-47E3-8AE5-D217916203CD}" type="sibTrans" cxnId="{8528A088-CB16-4EB2-97A1-7044D2FA8DCF}">
      <dgm:prSet/>
      <dgm:spPr/>
      <dgm:t>
        <a:bodyPr/>
        <a:lstStyle/>
        <a:p>
          <a:endParaRPr lang="en-US"/>
        </a:p>
      </dgm:t>
    </dgm:pt>
    <dgm:pt modelId="{AD162AB4-E6B2-4370-B9EE-E5E94C12567E}" type="pres">
      <dgm:prSet presAssocID="{2DF3AA21-0369-434A-A29E-C4D41A6FF01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588C6D-E68C-4634-95E6-05253A91C309}" type="pres">
      <dgm:prSet presAssocID="{C025D78B-C369-44C0-9A68-0E3446FDD30F}" presName="composite" presStyleCnt="0"/>
      <dgm:spPr/>
    </dgm:pt>
    <dgm:pt modelId="{CB17EF28-96AB-445A-BD2C-B55024364651}" type="pres">
      <dgm:prSet presAssocID="{C025D78B-C369-44C0-9A68-0E3446FDD30F}" presName="imgShp" presStyleLbl="fgImgPlace1" presStyleIdx="0" presStyleCnt="1" custScaleX="50929" custScaleY="54058" custLinFactNeighborX="-16502" custLinFactNeighborY="86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5026FE-DDD0-44AF-9EA7-8D96BA90C25A}" type="pres">
      <dgm:prSet presAssocID="{C025D78B-C369-44C0-9A68-0E3446FDD30F}" presName="txShp" presStyleLbl="node1" presStyleIdx="0" presStyleCnt="1" custScaleX="90101" custScaleY="170117" custLinFactNeighborX="-32589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E19B12-603E-419E-A640-620DCDC84170}" type="presOf" srcId="{2DF3AA21-0369-434A-A29E-C4D41A6FF01E}" destId="{AD162AB4-E6B2-4370-B9EE-E5E94C12567E}" srcOrd="0" destOrd="0" presId="urn:microsoft.com/office/officeart/2005/8/layout/vList3#3"/>
    <dgm:cxn modelId="{D666901D-DCED-4758-A3CE-2C059101046B}" type="presOf" srcId="{C025D78B-C369-44C0-9A68-0E3446FDD30F}" destId="{B65026FE-DDD0-44AF-9EA7-8D96BA90C25A}" srcOrd="0" destOrd="0" presId="urn:microsoft.com/office/officeart/2005/8/layout/vList3#3"/>
    <dgm:cxn modelId="{8528A088-CB16-4EB2-97A1-7044D2FA8DCF}" srcId="{2DF3AA21-0369-434A-A29E-C4D41A6FF01E}" destId="{C025D78B-C369-44C0-9A68-0E3446FDD30F}" srcOrd="0" destOrd="0" parTransId="{B3128056-76E3-4FD7-835F-FD7F60609336}" sibTransId="{1F8D07A8-C955-47E3-8AE5-D217916203CD}"/>
    <dgm:cxn modelId="{F321139F-2783-43B1-ADBE-D6D174A3F3C8}" type="presParOf" srcId="{AD162AB4-E6B2-4370-B9EE-E5E94C12567E}" destId="{0E588C6D-E68C-4634-95E6-05253A91C309}" srcOrd="0" destOrd="0" presId="urn:microsoft.com/office/officeart/2005/8/layout/vList3#3"/>
    <dgm:cxn modelId="{9C3414F4-FC3B-42B1-8DC3-8E5440574395}" type="presParOf" srcId="{0E588C6D-E68C-4634-95E6-05253A91C309}" destId="{CB17EF28-96AB-445A-BD2C-B55024364651}" srcOrd="0" destOrd="0" presId="urn:microsoft.com/office/officeart/2005/8/layout/vList3#3"/>
    <dgm:cxn modelId="{2277A602-EB1D-48E2-9127-141B2E8B0D88}" type="presParOf" srcId="{0E588C6D-E68C-4634-95E6-05253A91C309}" destId="{B65026FE-DDD0-44AF-9EA7-8D96BA90C25A}" srcOrd="1" destOrd="0" presId="urn:microsoft.com/office/officeart/2005/8/layout/vList3#3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943D72-FA91-43B6-8D2D-74B52DA1ACEC}" type="doc">
      <dgm:prSet loTypeId="urn:microsoft.com/office/officeart/2005/8/layout/vList3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D6BF-DBFC-4BB6-8EF7-7D64D4F4366F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Measure rotor angular position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60F6F68-045E-4C5B-9753-5AE67E3DC31E}" type="parTrans" cxnId="{4EB097C0-8FCC-471F-9E95-005C2D7A779E}">
      <dgm:prSet/>
      <dgm:spPr/>
      <dgm:t>
        <a:bodyPr/>
        <a:lstStyle/>
        <a:p>
          <a:endParaRPr lang="en-US"/>
        </a:p>
      </dgm:t>
    </dgm:pt>
    <dgm:pt modelId="{86AEE6B7-BFF3-483C-838F-102FE1B4CF44}" type="sibTrans" cxnId="{4EB097C0-8FCC-471F-9E95-005C2D7A779E}">
      <dgm:prSet/>
      <dgm:spPr/>
      <dgm:t>
        <a:bodyPr/>
        <a:lstStyle/>
        <a:p>
          <a:endParaRPr lang="en-US"/>
        </a:p>
      </dgm:t>
    </dgm:pt>
    <dgm:pt modelId="{8F6868FB-928E-4D2B-AFA7-67D4A922EAE1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Compute the desired stator field vector (90 degrees)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7885F8B-CD72-4D40-9EF7-EA052637304B}" type="parTrans" cxnId="{11CC1B8D-0337-4E22-863E-7A1E781BAC17}">
      <dgm:prSet/>
      <dgm:spPr/>
      <dgm:t>
        <a:bodyPr/>
        <a:lstStyle/>
        <a:p>
          <a:endParaRPr lang="en-US"/>
        </a:p>
      </dgm:t>
    </dgm:pt>
    <dgm:pt modelId="{1653C15D-2CED-4F76-B918-5EDD0006633D}" type="sibTrans" cxnId="{11CC1B8D-0337-4E22-863E-7A1E781BAC17}">
      <dgm:prSet/>
      <dgm:spPr/>
      <dgm:t>
        <a:bodyPr/>
        <a:lstStyle/>
        <a:p>
          <a:endParaRPr lang="en-US"/>
        </a:p>
      </dgm:t>
    </dgm:pt>
    <dgm:pt modelId="{A4804DB2-9FBD-4D32-8A3D-F49D39E8A81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Control 3 phase currents to achieve it.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503332AA-CBFE-4B40-A0A8-66E362B96FE2}" type="parTrans" cxnId="{D2159447-DBD7-42E2-9263-9638114C3B65}">
      <dgm:prSet/>
      <dgm:spPr/>
      <dgm:t>
        <a:bodyPr/>
        <a:lstStyle/>
        <a:p>
          <a:endParaRPr lang="en-US"/>
        </a:p>
      </dgm:t>
    </dgm:pt>
    <dgm:pt modelId="{18A4CA83-E8CA-42E7-8912-8D18694EEA28}" type="sibTrans" cxnId="{D2159447-DBD7-42E2-9263-9638114C3B65}">
      <dgm:prSet/>
      <dgm:spPr/>
      <dgm:t>
        <a:bodyPr/>
        <a:lstStyle/>
        <a:p>
          <a:endParaRPr lang="en-US"/>
        </a:p>
      </dgm:t>
    </dgm:pt>
    <dgm:pt modelId="{615006C9-41C9-409D-94CF-9208FC370E47}" type="pres">
      <dgm:prSet presAssocID="{4C943D72-FA91-43B6-8D2D-74B52DA1ACE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2FAFF0-E8D0-4A65-8933-7CC2CCD50E51}" type="pres">
      <dgm:prSet presAssocID="{4826D6BF-DBFC-4BB6-8EF7-7D64D4F4366F}" presName="composite" presStyleCnt="0"/>
      <dgm:spPr/>
    </dgm:pt>
    <dgm:pt modelId="{73D0AD77-47BF-4DAC-9FC0-C8A139C1E6B6}" type="pres">
      <dgm:prSet presAssocID="{4826D6BF-DBFC-4BB6-8EF7-7D64D4F4366F}" presName="imgShp" presStyleLbl="fgImgPlace1" presStyleIdx="0" presStyleCnt="3" custScaleX="52752" custScaleY="47918" custLinFactNeighborX="-44429" custLinFactNeighborY="-5748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F8A963-B079-445B-B899-E73CD9EFEE4C}" type="pres">
      <dgm:prSet presAssocID="{4826D6BF-DBFC-4BB6-8EF7-7D64D4F4366F}" presName="txShp" presStyleLbl="node1" presStyleIdx="0" presStyleCnt="3" custScaleY="64406" custLinFactNeighborX="-24772" custLinFactNeighborY="-55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7AC6-C249-49FB-91AE-354E5DDA3A4D}" type="pres">
      <dgm:prSet presAssocID="{86AEE6B7-BFF3-483C-838F-102FE1B4CF44}" presName="spacing" presStyleCnt="0"/>
      <dgm:spPr/>
    </dgm:pt>
    <dgm:pt modelId="{79D70303-81DE-4EA4-8A5A-D760522CA9D5}" type="pres">
      <dgm:prSet presAssocID="{8F6868FB-928E-4D2B-AFA7-67D4A922EAE1}" presName="composite" presStyleCnt="0"/>
      <dgm:spPr/>
    </dgm:pt>
    <dgm:pt modelId="{5F79F32F-9AB0-49D0-B046-5ED0D035382F}" type="pres">
      <dgm:prSet presAssocID="{8F6868FB-928E-4D2B-AFA7-67D4A922EAE1}" presName="imgShp" presStyleLbl="fgImgPlace1" presStyleIdx="1" presStyleCnt="3" custScaleX="49049" custScaleY="51863" custLinFactNeighborX="-36641" custLinFactNeighborY="-8287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513026-4252-4415-BC47-058864701F71}" type="pres">
      <dgm:prSet presAssocID="{8F6868FB-928E-4D2B-AFA7-67D4A922EAE1}" presName="txShp" presStyleLbl="node1" presStyleIdx="1" presStyleCnt="3" custScaleY="69168" custLinFactNeighborX="-24305" custLinFactNeighborY="-79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4B704-25D4-4CB0-850B-1ABB2D2A80B8}" type="pres">
      <dgm:prSet presAssocID="{1653C15D-2CED-4F76-B918-5EDD0006633D}" presName="spacing" presStyleCnt="0"/>
      <dgm:spPr/>
    </dgm:pt>
    <dgm:pt modelId="{90F32E5F-B0FF-4C7A-B6C8-CE865D14F7CE}" type="pres">
      <dgm:prSet presAssocID="{A4804DB2-9FBD-4D32-8A3D-F49D39E8A819}" presName="composite" presStyleCnt="0"/>
      <dgm:spPr/>
    </dgm:pt>
    <dgm:pt modelId="{88545140-F1E3-4D9B-B091-BA070A4353D7}" type="pres">
      <dgm:prSet presAssocID="{A4804DB2-9FBD-4D32-8A3D-F49D39E8A819}" presName="imgShp" presStyleLbl="fgImgPlace1" presStyleIdx="2" presStyleCnt="3" custScaleX="38438" custScaleY="40809" custLinFactY="-2708" custLinFactNeighborX="-36759" custLinFactNeighborY="-10000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4E9C1E-07C6-48A6-A1F9-DAF43959DD7B}" type="pres">
      <dgm:prSet presAssocID="{A4804DB2-9FBD-4D32-8A3D-F49D39E8A819}" presName="txShp" presStyleLbl="node1" presStyleIdx="2" presStyleCnt="3" custScaleX="105230" custScaleY="55371" custLinFactY="-4080" custLinFactNeighborX="-2558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D39E5-18B3-4A06-9B6E-418F0A71C623}" type="presOf" srcId="{4826D6BF-DBFC-4BB6-8EF7-7D64D4F4366F}" destId="{E6F8A963-B079-445B-B899-E73CD9EFEE4C}" srcOrd="0" destOrd="0" presId="urn:microsoft.com/office/officeart/2005/8/layout/vList3#4"/>
    <dgm:cxn modelId="{D2159447-DBD7-42E2-9263-9638114C3B65}" srcId="{4C943D72-FA91-43B6-8D2D-74B52DA1ACEC}" destId="{A4804DB2-9FBD-4D32-8A3D-F49D39E8A819}" srcOrd="2" destOrd="0" parTransId="{503332AA-CBFE-4B40-A0A8-66E362B96FE2}" sibTransId="{18A4CA83-E8CA-42E7-8912-8D18694EEA28}"/>
    <dgm:cxn modelId="{05DE7744-E47F-48FF-9A17-C1E643804BB5}" type="presOf" srcId="{4C943D72-FA91-43B6-8D2D-74B52DA1ACEC}" destId="{615006C9-41C9-409D-94CF-9208FC370E47}" srcOrd="0" destOrd="0" presId="urn:microsoft.com/office/officeart/2005/8/layout/vList3#4"/>
    <dgm:cxn modelId="{11CC1B8D-0337-4E22-863E-7A1E781BAC17}" srcId="{4C943D72-FA91-43B6-8D2D-74B52DA1ACEC}" destId="{8F6868FB-928E-4D2B-AFA7-67D4A922EAE1}" srcOrd="1" destOrd="0" parTransId="{67885F8B-CD72-4D40-9EF7-EA052637304B}" sibTransId="{1653C15D-2CED-4F76-B918-5EDD0006633D}"/>
    <dgm:cxn modelId="{4EB097C0-8FCC-471F-9E95-005C2D7A779E}" srcId="{4C943D72-FA91-43B6-8D2D-74B52DA1ACEC}" destId="{4826D6BF-DBFC-4BB6-8EF7-7D64D4F4366F}" srcOrd="0" destOrd="0" parTransId="{660F6F68-045E-4C5B-9753-5AE67E3DC31E}" sibTransId="{86AEE6B7-BFF3-483C-838F-102FE1B4CF44}"/>
    <dgm:cxn modelId="{774BA55F-113D-4EDC-B022-4A05A0DAC314}" type="presOf" srcId="{A4804DB2-9FBD-4D32-8A3D-F49D39E8A819}" destId="{474E9C1E-07C6-48A6-A1F9-DAF43959DD7B}" srcOrd="0" destOrd="0" presId="urn:microsoft.com/office/officeart/2005/8/layout/vList3#4"/>
    <dgm:cxn modelId="{91399DE5-44B0-4887-B7F9-CD1B56D79D76}" type="presOf" srcId="{8F6868FB-928E-4D2B-AFA7-67D4A922EAE1}" destId="{69513026-4252-4415-BC47-058864701F71}" srcOrd="0" destOrd="0" presId="urn:microsoft.com/office/officeart/2005/8/layout/vList3#4"/>
    <dgm:cxn modelId="{CA4C8FC9-964F-47A8-98EA-23BCA7AA6CB7}" type="presParOf" srcId="{615006C9-41C9-409D-94CF-9208FC370E47}" destId="{4E2FAFF0-E8D0-4A65-8933-7CC2CCD50E51}" srcOrd="0" destOrd="0" presId="urn:microsoft.com/office/officeart/2005/8/layout/vList3#4"/>
    <dgm:cxn modelId="{FA21E231-468E-4E62-89AE-F59D3AB2C052}" type="presParOf" srcId="{4E2FAFF0-E8D0-4A65-8933-7CC2CCD50E51}" destId="{73D0AD77-47BF-4DAC-9FC0-C8A139C1E6B6}" srcOrd="0" destOrd="0" presId="urn:microsoft.com/office/officeart/2005/8/layout/vList3#4"/>
    <dgm:cxn modelId="{20D20744-293A-4356-9C15-777D6D44F970}" type="presParOf" srcId="{4E2FAFF0-E8D0-4A65-8933-7CC2CCD50E51}" destId="{E6F8A963-B079-445B-B899-E73CD9EFEE4C}" srcOrd="1" destOrd="0" presId="urn:microsoft.com/office/officeart/2005/8/layout/vList3#4"/>
    <dgm:cxn modelId="{BBD09059-E69E-4471-A196-CF20DE315209}" type="presParOf" srcId="{615006C9-41C9-409D-94CF-9208FC370E47}" destId="{48947AC6-C249-49FB-91AE-354E5DDA3A4D}" srcOrd="1" destOrd="0" presId="urn:microsoft.com/office/officeart/2005/8/layout/vList3#4"/>
    <dgm:cxn modelId="{3C687832-568F-4F23-AF19-13D9B3E5475C}" type="presParOf" srcId="{615006C9-41C9-409D-94CF-9208FC370E47}" destId="{79D70303-81DE-4EA4-8A5A-D760522CA9D5}" srcOrd="2" destOrd="0" presId="urn:microsoft.com/office/officeart/2005/8/layout/vList3#4"/>
    <dgm:cxn modelId="{902A73F9-7BEC-4F9C-8086-7F8532F7744E}" type="presParOf" srcId="{79D70303-81DE-4EA4-8A5A-D760522CA9D5}" destId="{5F79F32F-9AB0-49D0-B046-5ED0D035382F}" srcOrd="0" destOrd="0" presId="urn:microsoft.com/office/officeart/2005/8/layout/vList3#4"/>
    <dgm:cxn modelId="{647480C7-FD85-46E6-AE24-048E76A25D9E}" type="presParOf" srcId="{79D70303-81DE-4EA4-8A5A-D760522CA9D5}" destId="{69513026-4252-4415-BC47-058864701F71}" srcOrd="1" destOrd="0" presId="urn:microsoft.com/office/officeart/2005/8/layout/vList3#4"/>
    <dgm:cxn modelId="{77A93B8E-AA4C-42CA-8FD7-869E612F5150}" type="presParOf" srcId="{615006C9-41C9-409D-94CF-9208FC370E47}" destId="{7C74B704-25D4-4CB0-850B-1ABB2D2A80B8}" srcOrd="3" destOrd="0" presId="urn:microsoft.com/office/officeart/2005/8/layout/vList3#4"/>
    <dgm:cxn modelId="{CA6EF79F-1419-4324-A632-A36A6EEC8C66}" type="presParOf" srcId="{615006C9-41C9-409D-94CF-9208FC370E47}" destId="{90F32E5F-B0FF-4C7A-B6C8-CE865D14F7CE}" srcOrd="4" destOrd="0" presId="urn:microsoft.com/office/officeart/2005/8/layout/vList3#4"/>
    <dgm:cxn modelId="{F217B2FE-BB76-4FC2-B1DA-9D2839EABC4B}" type="presParOf" srcId="{90F32E5F-B0FF-4C7A-B6C8-CE865D14F7CE}" destId="{88545140-F1E3-4D9B-B091-BA070A4353D7}" srcOrd="0" destOrd="0" presId="urn:microsoft.com/office/officeart/2005/8/layout/vList3#4"/>
    <dgm:cxn modelId="{6C01C5BE-855F-4617-AFEA-6BF6862A92D3}" type="presParOf" srcId="{90F32E5F-B0FF-4C7A-B6C8-CE865D14F7CE}" destId="{474E9C1E-07C6-48A6-A1F9-DAF43959DD7B}" srcOrd="1" destOrd="0" presId="urn:microsoft.com/office/officeart/2005/8/layout/vList3#4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943D72-FA91-43B6-8D2D-74B52DA1ACEC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5006C9-41C9-409D-94CF-9208FC370E47}" type="pres">
      <dgm:prSet presAssocID="{4C943D72-FA91-43B6-8D2D-74B52DA1ACE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8547B-4237-4C33-B9EF-ABEFC07D818A}" type="presOf" srcId="{4C943D72-FA91-43B6-8D2D-74B52DA1ACEC}" destId="{615006C9-41C9-409D-94CF-9208FC370E47}" srcOrd="0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943D72-FA91-43B6-8D2D-74B52DA1ACEC}" type="doc">
      <dgm:prSet loTypeId="urn:microsoft.com/office/officeart/2005/8/layout/vList3#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D6BF-DBFC-4BB6-8EF7-7D64D4F4366F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Model Linearizer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60F6F68-045E-4C5B-9753-5AE67E3DC31E}" type="parTrans" cxnId="{4EB097C0-8FCC-471F-9E95-005C2D7A779E}">
      <dgm:prSet/>
      <dgm:spPr/>
      <dgm:t>
        <a:bodyPr/>
        <a:lstStyle/>
        <a:p>
          <a:endParaRPr lang="en-US"/>
        </a:p>
      </dgm:t>
    </dgm:pt>
    <dgm:pt modelId="{86AEE6B7-BFF3-483C-838F-102FE1B4CF44}" type="sibTrans" cxnId="{4EB097C0-8FCC-471F-9E95-005C2D7A779E}">
      <dgm:prSet/>
      <dgm:spPr/>
      <dgm:t>
        <a:bodyPr/>
        <a:lstStyle/>
        <a:p>
          <a:endParaRPr lang="en-US"/>
        </a:p>
      </dgm:t>
    </dgm:pt>
    <dgm:pt modelId="{8F6868FB-928E-4D2B-AFA7-67D4A922EAE1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PID controller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67885F8B-CD72-4D40-9EF7-EA052637304B}" type="parTrans" cxnId="{11CC1B8D-0337-4E22-863E-7A1E781BAC17}">
      <dgm:prSet/>
      <dgm:spPr/>
      <dgm:t>
        <a:bodyPr/>
        <a:lstStyle/>
        <a:p>
          <a:endParaRPr lang="en-US"/>
        </a:p>
      </dgm:t>
    </dgm:pt>
    <dgm:pt modelId="{1653C15D-2CED-4F76-B918-5EDD0006633D}" type="sibTrans" cxnId="{11CC1B8D-0337-4E22-863E-7A1E781BAC17}">
      <dgm:prSet/>
      <dgm:spPr/>
      <dgm:t>
        <a:bodyPr/>
        <a:lstStyle/>
        <a:p>
          <a:endParaRPr lang="en-US"/>
        </a:p>
      </dgm:t>
    </dgm:pt>
    <dgm:pt modelId="{A4804DB2-9FBD-4D32-8A3D-F49D39E8A81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800" b="1" dirty="0" smtClean="0">
              <a:latin typeface="Cambria" pitchFamily="18" charset="0"/>
              <a:ea typeface="Cambria" pitchFamily="18" charset="0"/>
            </a:rPr>
            <a:t>       PID Tuner</a:t>
          </a:r>
          <a:endParaRPr lang="en-US" sz="1800" b="1" dirty="0">
            <a:latin typeface="Cambria" pitchFamily="18" charset="0"/>
            <a:ea typeface="Cambria" pitchFamily="18" charset="0"/>
          </a:endParaRPr>
        </a:p>
      </dgm:t>
    </dgm:pt>
    <dgm:pt modelId="{503332AA-CBFE-4B40-A0A8-66E362B96FE2}" type="parTrans" cxnId="{D2159447-DBD7-42E2-9263-9638114C3B65}">
      <dgm:prSet/>
      <dgm:spPr/>
      <dgm:t>
        <a:bodyPr/>
        <a:lstStyle/>
        <a:p>
          <a:endParaRPr lang="en-US"/>
        </a:p>
      </dgm:t>
    </dgm:pt>
    <dgm:pt modelId="{18A4CA83-E8CA-42E7-8912-8D18694EEA28}" type="sibTrans" cxnId="{D2159447-DBD7-42E2-9263-9638114C3B65}">
      <dgm:prSet/>
      <dgm:spPr/>
      <dgm:t>
        <a:bodyPr/>
        <a:lstStyle/>
        <a:p>
          <a:endParaRPr lang="en-US"/>
        </a:p>
      </dgm:t>
    </dgm:pt>
    <dgm:pt modelId="{615006C9-41C9-409D-94CF-9208FC370E47}" type="pres">
      <dgm:prSet presAssocID="{4C943D72-FA91-43B6-8D2D-74B52DA1ACE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2FAFF0-E8D0-4A65-8933-7CC2CCD50E51}" type="pres">
      <dgm:prSet presAssocID="{4826D6BF-DBFC-4BB6-8EF7-7D64D4F4366F}" presName="composite" presStyleCnt="0"/>
      <dgm:spPr/>
    </dgm:pt>
    <dgm:pt modelId="{73D0AD77-47BF-4DAC-9FC0-C8A139C1E6B6}" type="pres">
      <dgm:prSet presAssocID="{4826D6BF-DBFC-4BB6-8EF7-7D64D4F4366F}" presName="imgShp" presStyleLbl="fgImgPlace1" presStyleIdx="0" presStyleCnt="3" custScaleX="27191" custScaleY="30614" custLinFactNeighborX="-30106" custLinFactNeighborY="-5615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F8A963-B079-445B-B899-E73CD9EFEE4C}" type="pres">
      <dgm:prSet presAssocID="{4826D6BF-DBFC-4BB6-8EF7-7D64D4F4366F}" presName="txShp" presStyleLbl="node1" presStyleIdx="0" presStyleCnt="3" custScaleX="72070" custScaleY="31898" custLinFactNeighborX="-24772" custLinFactNeighborY="-55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7AC6-C249-49FB-91AE-354E5DDA3A4D}" type="pres">
      <dgm:prSet presAssocID="{86AEE6B7-BFF3-483C-838F-102FE1B4CF44}" presName="spacing" presStyleCnt="0"/>
      <dgm:spPr/>
    </dgm:pt>
    <dgm:pt modelId="{79D70303-81DE-4EA4-8A5A-D760522CA9D5}" type="pres">
      <dgm:prSet presAssocID="{8F6868FB-928E-4D2B-AFA7-67D4A922EAE1}" presName="composite" presStyleCnt="0"/>
      <dgm:spPr/>
    </dgm:pt>
    <dgm:pt modelId="{5F79F32F-9AB0-49D0-B046-5ED0D035382F}" type="pres">
      <dgm:prSet presAssocID="{8F6868FB-928E-4D2B-AFA7-67D4A922EAE1}" presName="imgShp" presStyleLbl="fgImgPlace1" presStyleIdx="1" presStyleCnt="3" custScaleX="28701" custScaleY="34665" custLinFactNeighborX="-32286" custLinFactNeighborY="-7832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513026-4252-4415-BC47-058864701F71}" type="pres">
      <dgm:prSet presAssocID="{8F6868FB-928E-4D2B-AFA7-67D4A922EAE1}" presName="txShp" presStyleLbl="node1" presStyleIdx="1" presStyleCnt="3" custScaleX="75640" custScaleY="34744" custLinFactNeighborX="-24305" custLinFactNeighborY="-79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4B704-25D4-4CB0-850B-1ABB2D2A80B8}" type="pres">
      <dgm:prSet presAssocID="{1653C15D-2CED-4F76-B918-5EDD0006633D}" presName="spacing" presStyleCnt="0"/>
      <dgm:spPr/>
    </dgm:pt>
    <dgm:pt modelId="{90F32E5F-B0FF-4C7A-B6C8-CE865D14F7CE}" type="pres">
      <dgm:prSet presAssocID="{A4804DB2-9FBD-4D32-8A3D-F49D39E8A819}" presName="composite" presStyleCnt="0"/>
      <dgm:spPr/>
    </dgm:pt>
    <dgm:pt modelId="{88545140-F1E3-4D9B-B091-BA070A4353D7}" type="pres">
      <dgm:prSet presAssocID="{A4804DB2-9FBD-4D32-8A3D-F49D39E8A819}" presName="imgShp" presStyleLbl="fgImgPlace1" presStyleIdx="2" presStyleCnt="3" custScaleX="30781" custScaleY="32157" custLinFactY="-5812" custLinFactNeighborX="-35518" custLinFactNeighborY="-10000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4E9C1E-07C6-48A6-A1F9-DAF43959DD7B}" type="pres">
      <dgm:prSet presAssocID="{A4804DB2-9FBD-4D32-8A3D-F49D39E8A819}" presName="txShp" presStyleLbl="node1" presStyleIdx="2" presStyleCnt="3" custScaleX="76803" custScaleY="28693" custLinFactY="-4080" custLinFactNeighborX="-2558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159447-DBD7-42E2-9263-9638114C3B65}" srcId="{4C943D72-FA91-43B6-8D2D-74B52DA1ACEC}" destId="{A4804DB2-9FBD-4D32-8A3D-F49D39E8A819}" srcOrd="2" destOrd="0" parTransId="{503332AA-CBFE-4B40-A0A8-66E362B96FE2}" sibTransId="{18A4CA83-E8CA-42E7-8912-8D18694EEA28}"/>
    <dgm:cxn modelId="{511F24A7-539A-4C7B-B7AA-CF5068264607}" type="presOf" srcId="{4C943D72-FA91-43B6-8D2D-74B52DA1ACEC}" destId="{615006C9-41C9-409D-94CF-9208FC370E47}" srcOrd="0" destOrd="0" presId="urn:microsoft.com/office/officeart/2005/8/layout/vList3#6"/>
    <dgm:cxn modelId="{1464B9AC-1700-4ED3-934E-55036791891C}" type="presOf" srcId="{8F6868FB-928E-4D2B-AFA7-67D4A922EAE1}" destId="{69513026-4252-4415-BC47-058864701F71}" srcOrd="0" destOrd="0" presId="urn:microsoft.com/office/officeart/2005/8/layout/vList3#6"/>
    <dgm:cxn modelId="{11CC1B8D-0337-4E22-863E-7A1E781BAC17}" srcId="{4C943D72-FA91-43B6-8D2D-74B52DA1ACEC}" destId="{8F6868FB-928E-4D2B-AFA7-67D4A922EAE1}" srcOrd="1" destOrd="0" parTransId="{67885F8B-CD72-4D40-9EF7-EA052637304B}" sibTransId="{1653C15D-2CED-4F76-B918-5EDD0006633D}"/>
    <dgm:cxn modelId="{4EB097C0-8FCC-471F-9E95-005C2D7A779E}" srcId="{4C943D72-FA91-43B6-8D2D-74B52DA1ACEC}" destId="{4826D6BF-DBFC-4BB6-8EF7-7D64D4F4366F}" srcOrd="0" destOrd="0" parTransId="{660F6F68-045E-4C5B-9753-5AE67E3DC31E}" sibTransId="{86AEE6B7-BFF3-483C-838F-102FE1B4CF44}"/>
    <dgm:cxn modelId="{B63C948C-4F3F-4D3A-B39B-F3F4CA131A62}" type="presOf" srcId="{4826D6BF-DBFC-4BB6-8EF7-7D64D4F4366F}" destId="{E6F8A963-B079-445B-B899-E73CD9EFEE4C}" srcOrd="0" destOrd="0" presId="urn:microsoft.com/office/officeart/2005/8/layout/vList3#6"/>
    <dgm:cxn modelId="{C4EEDA49-A40F-4B8E-88CB-7FD1EAC3E440}" type="presOf" srcId="{A4804DB2-9FBD-4D32-8A3D-F49D39E8A819}" destId="{474E9C1E-07C6-48A6-A1F9-DAF43959DD7B}" srcOrd="0" destOrd="0" presId="urn:microsoft.com/office/officeart/2005/8/layout/vList3#6"/>
    <dgm:cxn modelId="{89A5859A-07D8-4444-B836-C4E766D09835}" type="presParOf" srcId="{615006C9-41C9-409D-94CF-9208FC370E47}" destId="{4E2FAFF0-E8D0-4A65-8933-7CC2CCD50E51}" srcOrd="0" destOrd="0" presId="urn:microsoft.com/office/officeart/2005/8/layout/vList3#6"/>
    <dgm:cxn modelId="{D8D330FD-C1B6-4440-85AB-80E127135BD4}" type="presParOf" srcId="{4E2FAFF0-E8D0-4A65-8933-7CC2CCD50E51}" destId="{73D0AD77-47BF-4DAC-9FC0-C8A139C1E6B6}" srcOrd="0" destOrd="0" presId="urn:microsoft.com/office/officeart/2005/8/layout/vList3#6"/>
    <dgm:cxn modelId="{323F5AB4-EACE-4829-B0D7-39B6D9C8B793}" type="presParOf" srcId="{4E2FAFF0-E8D0-4A65-8933-7CC2CCD50E51}" destId="{E6F8A963-B079-445B-B899-E73CD9EFEE4C}" srcOrd="1" destOrd="0" presId="urn:microsoft.com/office/officeart/2005/8/layout/vList3#6"/>
    <dgm:cxn modelId="{D65A1A62-F608-4E17-9E38-6DD9A30EBAB8}" type="presParOf" srcId="{615006C9-41C9-409D-94CF-9208FC370E47}" destId="{48947AC6-C249-49FB-91AE-354E5DDA3A4D}" srcOrd="1" destOrd="0" presId="urn:microsoft.com/office/officeart/2005/8/layout/vList3#6"/>
    <dgm:cxn modelId="{140C793F-DB21-4E6C-A1C6-2A828D803BCE}" type="presParOf" srcId="{615006C9-41C9-409D-94CF-9208FC370E47}" destId="{79D70303-81DE-4EA4-8A5A-D760522CA9D5}" srcOrd="2" destOrd="0" presId="urn:microsoft.com/office/officeart/2005/8/layout/vList3#6"/>
    <dgm:cxn modelId="{8CFA78D6-F897-4F97-A5A2-9B4CEA1A46BD}" type="presParOf" srcId="{79D70303-81DE-4EA4-8A5A-D760522CA9D5}" destId="{5F79F32F-9AB0-49D0-B046-5ED0D035382F}" srcOrd="0" destOrd="0" presId="urn:microsoft.com/office/officeart/2005/8/layout/vList3#6"/>
    <dgm:cxn modelId="{8E8571D8-33D7-4648-8B04-6FDFF4F415B8}" type="presParOf" srcId="{79D70303-81DE-4EA4-8A5A-D760522CA9D5}" destId="{69513026-4252-4415-BC47-058864701F71}" srcOrd="1" destOrd="0" presId="urn:microsoft.com/office/officeart/2005/8/layout/vList3#6"/>
    <dgm:cxn modelId="{F740A091-A77E-430B-8654-37393EB6B8E4}" type="presParOf" srcId="{615006C9-41C9-409D-94CF-9208FC370E47}" destId="{7C74B704-25D4-4CB0-850B-1ABB2D2A80B8}" srcOrd="3" destOrd="0" presId="urn:microsoft.com/office/officeart/2005/8/layout/vList3#6"/>
    <dgm:cxn modelId="{AB62E4DF-3B81-404A-A396-A53C22831621}" type="presParOf" srcId="{615006C9-41C9-409D-94CF-9208FC370E47}" destId="{90F32E5F-B0FF-4C7A-B6C8-CE865D14F7CE}" srcOrd="4" destOrd="0" presId="urn:microsoft.com/office/officeart/2005/8/layout/vList3#6"/>
    <dgm:cxn modelId="{075688BD-1EF5-411C-99B1-6040475A0FDD}" type="presParOf" srcId="{90F32E5F-B0FF-4C7A-B6C8-CE865D14F7CE}" destId="{88545140-F1E3-4D9B-B091-BA070A4353D7}" srcOrd="0" destOrd="0" presId="urn:microsoft.com/office/officeart/2005/8/layout/vList3#6"/>
    <dgm:cxn modelId="{D4DE5A01-67B2-4208-89A2-0DC9AF9E1DA7}" type="presParOf" srcId="{90F32E5F-B0FF-4C7A-B6C8-CE865D14F7CE}" destId="{474E9C1E-07C6-48A6-A1F9-DAF43959DD7B}" srcOrd="1" destOrd="0" presId="urn:microsoft.com/office/officeart/2005/8/layout/vList3#6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943D72-FA91-43B6-8D2D-74B52DA1ACEC}" type="doc">
      <dgm:prSet loTypeId="urn:microsoft.com/office/officeart/2005/8/layout/vList3#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D6BF-DBFC-4BB6-8EF7-7D64D4F4366F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Innovative scheme; primarily reject internal and external disturbances.</a:t>
          </a:r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660F6F68-045E-4C5B-9753-5AE67E3DC31E}" type="parTrans" cxnId="{4EB097C0-8FCC-471F-9E95-005C2D7A779E}">
      <dgm:prSet/>
      <dgm:spPr/>
      <dgm:t>
        <a:bodyPr/>
        <a:lstStyle/>
        <a:p>
          <a:endParaRPr lang="en-US"/>
        </a:p>
      </dgm:t>
    </dgm:pt>
    <dgm:pt modelId="{86AEE6B7-BFF3-483C-838F-102FE1B4CF44}" type="sibTrans" cxnId="{4EB097C0-8FCC-471F-9E95-005C2D7A779E}">
      <dgm:prSet/>
      <dgm:spPr/>
      <dgm:t>
        <a:bodyPr/>
        <a:lstStyle/>
        <a:p>
          <a:endParaRPr lang="en-US"/>
        </a:p>
      </dgm:t>
    </dgm:pt>
    <dgm:pt modelId="{8F6868FB-928E-4D2B-AFA7-67D4A922EAE1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The controller employed has to perform two different tasks – meeting closed loop performance and rejecting disturbance; thus complex</a:t>
          </a:r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67885F8B-CD72-4D40-9EF7-EA052637304B}" type="parTrans" cxnId="{11CC1B8D-0337-4E22-863E-7A1E781BAC17}">
      <dgm:prSet/>
      <dgm:spPr/>
      <dgm:t>
        <a:bodyPr/>
        <a:lstStyle/>
        <a:p>
          <a:endParaRPr lang="en-US"/>
        </a:p>
      </dgm:t>
    </dgm:pt>
    <dgm:pt modelId="{1653C15D-2CED-4F76-B918-5EDD0006633D}" type="sibTrans" cxnId="{11CC1B8D-0337-4E22-863E-7A1E781BAC17}">
      <dgm:prSet/>
      <dgm:spPr/>
      <dgm:t>
        <a:bodyPr/>
        <a:lstStyle/>
        <a:p>
          <a:endParaRPr lang="en-US"/>
        </a:p>
      </dgm:t>
    </dgm:pt>
    <dgm:pt modelId="{A4804DB2-9FBD-4D32-8A3D-F49D39E8A81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However, once the </a:t>
          </a:r>
          <a:r>
            <a:rPr lang="en-US" sz="1600" b="1" dirty="0" err="1" smtClean="0">
              <a:latin typeface="Cambria" pitchFamily="18" charset="0"/>
              <a:ea typeface="Cambria" pitchFamily="18" charset="0"/>
            </a:rPr>
            <a:t>rejector</a:t>
          </a:r>
          <a:r>
            <a:rPr lang="en-US" sz="1600" b="1" dirty="0" smtClean="0">
              <a:latin typeface="Cambria" pitchFamily="18" charset="0"/>
              <a:ea typeface="Cambria" pitchFamily="18" charset="0"/>
            </a:rPr>
            <a:t> part of ADRC rejects the disturbances, the controller’s job becomes easy.</a:t>
          </a:r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503332AA-CBFE-4B40-A0A8-66E362B96FE2}" type="parTrans" cxnId="{D2159447-DBD7-42E2-9263-9638114C3B65}">
      <dgm:prSet/>
      <dgm:spPr/>
      <dgm:t>
        <a:bodyPr/>
        <a:lstStyle/>
        <a:p>
          <a:endParaRPr lang="en-US"/>
        </a:p>
      </dgm:t>
    </dgm:pt>
    <dgm:pt modelId="{18A4CA83-E8CA-42E7-8912-8D18694EEA28}" type="sibTrans" cxnId="{D2159447-DBD7-42E2-9263-9638114C3B65}">
      <dgm:prSet/>
      <dgm:spPr/>
      <dgm:t>
        <a:bodyPr/>
        <a:lstStyle/>
        <a:p>
          <a:endParaRPr lang="en-US"/>
        </a:p>
      </dgm:t>
    </dgm:pt>
    <dgm:pt modelId="{8F090563-4D78-4765-A51B-3D474A91FA35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The function of an observer is to take measured response and control input as inputs and predict the state of the system. </a:t>
          </a:r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17432C2C-A4EA-4F18-B09B-827A6A88563F}" type="parTrans" cxnId="{F015FBFB-D5B7-42E4-A596-8C303A344ADF}">
      <dgm:prSet/>
      <dgm:spPr/>
      <dgm:t>
        <a:bodyPr/>
        <a:lstStyle/>
        <a:p>
          <a:endParaRPr lang="en-US"/>
        </a:p>
      </dgm:t>
    </dgm:pt>
    <dgm:pt modelId="{E9018EE7-EA37-412F-B6DE-1E69905831A7}" type="sibTrans" cxnId="{F015FBFB-D5B7-42E4-A596-8C303A344ADF}">
      <dgm:prSet/>
      <dgm:spPr/>
      <dgm:t>
        <a:bodyPr/>
        <a:lstStyle/>
        <a:p>
          <a:endParaRPr lang="en-US"/>
        </a:p>
      </dgm:t>
    </dgm:pt>
    <dgm:pt modelId="{4387A6C0-1ECC-41F1-861D-EB13E62C5703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 rtl="0"/>
          <a:r>
            <a:rPr lang="en-US" sz="1600" b="1" dirty="0" smtClean="0">
              <a:latin typeface="Cambria" pitchFamily="18" charset="0"/>
              <a:ea typeface="Cambria" pitchFamily="18" charset="0"/>
            </a:rPr>
            <a:t>ADRC implementation will require an in-depth understanding of modern control system and state space model.</a:t>
          </a:r>
          <a:endParaRPr lang="en-US" sz="1600" b="1" dirty="0">
            <a:latin typeface="Cambria" pitchFamily="18" charset="0"/>
            <a:ea typeface="Cambria" pitchFamily="18" charset="0"/>
          </a:endParaRPr>
        </a:p>
      </dgm:t>
    </dgm:pt>
    <dgm:pt modelId="{F5BAD179-7333-4A27-BCC5-4EC23036E98A}" type="parTrans" cxnId="{9812CAF1-EF8D-4A73-A3DB-620CA6851820}">
      <dgm:prSet/>
      <dgm:spPr/>
      <dgm:t>
        <a:bodyPr/>
        <a:lstStyle/>
        <a:p>
          <a:endParaRPr lang="en-US"/>
        </a:p>
      </dgm:t>
    </dgm:pt>
    <dgm:pt modelId="{1DB82875-F600-4902-A5D4-6FC5E00E40AF}" type="sibTrans" cxnId="{9812CAF1-EF8D-4A73-A3DB-620CA6851820}">
      <dgm:prSet/>
      <dgm:spPr/>
      <dgm:t>
        <a:bodyPr/>
        <a:lstStyle/>
        <a:p>
          <a:endParaRPr lang="en-US"/>
        </a:p>
      </dgm:t>
    </dgm:pt>
    <dgm:pt modelId="{615006C9-41C9-409D-94CF-9208FC370E47}" type="pres">
      <dgm:prSet presAssocID="{4C943D72-FA91-43B6-8D2D-74B52DA1ACE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2FAFF0-E8D0-4A65-8933-7CC2CCD50E51}" type="pres">
      <dgm:prSet presAssocID="{4826D6BF-DBFC-4BB6-8EF7-7D64D4F4366F}" presName="composite" presStyleCnt="0"/>
      <dgm:spPr/>
    </dgm:pt>
    <dgm:pt modelId="{73D0AD77-47BF-4DAC-9FC0-C8A139C1E6B6}" type="pres">
      <dgm:prSet presAssocID="{4826D6BF-DBFC-4BB6-8EF7-7D64D4F4366F}" presName="imgShp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F8A963-B079-445B-B899-E73CD9EFEE4C}" type="pres">
      <dgm:prSet presAssocID="{4826D6BF-DBFC-4BB6-8EF7-7D64D4F4366F}" presName="txShp" presStyleLbl="node1" presStyleIdx="0" presStyleCnt="5" custScaleY="2010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7AC6-C249-49FB-91AE-354E5DDA3A4D}" type="pres">
      <dgm:prSet presAssocID="{86AEE6B7-BFF3-483C-838F-102FE1B4CF44}" presName="spacing" presStyleCnt="0"/>
      <dgm:spPr/>
    </dgm:pt>
    <dgm:pt modelId="{79D70303-81DE-4EA4-8A5A-D760522CA9D5}" type="pres">
      <dgm:prSet presAssocID="{8F6868FB-928E-4D2B-AFA7-67D4A922EAE1}" presName="composite" presStyleCnt="0"/>
      <dgm:spPr/>
    </dgm:pt>
    <dgm:pt modelId="{5F79F32F-9AB0-49D0-B046-5ED0D035382F}" type="pres">
      <dgm:prSet presAssocID="{8F6868FB-928E-4D2B-AFA7-67D4A922EAE1}" presName="imgShp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513026-4252-4415-BC47-058864701F71}" type="pres">
      <dgm:prSet presAssocID="{8F6868FB-928E-4D2B-AFA7-67D4A922EAE1}" presName="txShp" presStyleLbl="node1" presStyleIdx="1" presStyleCnt="5" custScaleY="2243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4B704-25D4-4CB0-850B-1ABB2D2A80B8}" type="pres">
      <dgm:prSet presAssocID="{1653C15D-2CED-4F76-B918-5EDD0006633D}" presName="spacing" presStyleCnt="0"/>
      <dgm:spPr/>
    </dgm:pt>
    <dgm:pt modelId="{90F32E5F-B0FF-4C7A-B6C8-CE865D14F7CE}" type="pres">
      <dgm:prSet presAssocID="{A4804DB2-9FBD-4D32-8A3D-F49D39E8A819}" presName="composite" presStyleCnt="0"/>
      <dgm:spPr/>
    </dgm:pt>
    <dgm:pt modelId="{88545140-F1E3-4D9B-B091-BA070A4353D7}" type="pres">
      <dgm:prSet presAssocID="{A4804DB2-9FBD-4D32-8A3D-F49D39E8A819}" presName="imgShp" presStyleLbl="fgImgPlace1" presStyleIdx="2" presStyleCnt="5" custLinFactNeighborX="-3366" custLinFactNeighborY="-1955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4E9C1E-07C6-48A6-A1F9-DAF43959DD7B}" type="pres">
      <dgm:prSet presAssocID="{A4804DB2-9FBD-4D32-8A3D-F49D39E8A819}" presName="txShp" presStyleLbl="node1" presStyleIdx="2" presStyleCnt="5" custScaleX="105230" custScaleY="229221" custLinFactNeighborX="-1980" custLinFactNeighborY="-12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C59A5-D14C-47D9-A11B-711A154CF76F}" type="pres">
      <dgm:prSet presAssocID="{18A4CA83-E8CA-42E7-8912-8D18694EEA28}" presName="spacing" presStyleCnt="0"/>
      <dgm:spPr/>
    </dgm:pt>
    <dgm:pt modelId="{B8BEA602-C52D-4F71-A985-26DCE056A226}" type="pres">
      <dgm:prSet presAssocID="{8F090563-4D78-4765-A51B-3D474A91FA35}" presName="composite" presStyleCnt="0"/>
      <dgm:spPr/>
    </dgm:pt>
    <dgm:pt modelId="{3E168C57-2430-42A2-9E72-C9E8BBE94198}" type="pres">
      <dgm:prSet presAssocID="{8F090563-4D78-4765-A51B-3D474A91FA35}" presName="imgShp" presStyleLbl="fgImgPlace1" presStyleIdx="3" presStyleCnt="5" custLinFactNeighborX="-75864" custLinFactNeighborY="-1327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534F8E-FA97-4D7B-8F61-442ACE41FF56}" type="pres">
      <dgm:prSet presAssocID="{8F090563-4D78-4765-A51B-3D474A91FA35}" presName="txShp" presStyleLbl="node1" presStyleIdx="3" presStyleCnt="5" custScaleX="115140" custScaleY="235213" custLinFactNeighborX="-5833" custLinFactNeighborY="-159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7E72-7ACD-41EF-AA68-EBBDCA17B881}" type="pres">
      <dgm:prSet presAssocID="{E9018EE7-EA37-412F-B6DE-1E69905831A7}" presName="spacing" presStyleCnt="0"/>
      <dgm:spPr/>
    </dgm:pt>
    <dgm:pt modelId="{5AA4BADD-4F18-4407-87CC-BD855975F1CB}" type="pres">
      <dgm:prSet presAssocID="{4387A6C0-1ECC-41F1-861D-EB13E62C5703}" presName="composite" presStyleCnt="0"/>
      <dgm:spPr/>
    </dgm:pt>
    <dgm:pt modelId="{F4DFD8C5-788C-4467-986E-18015E98C393}" type="pres">
      <dgm:prSet presAssocID="{4387A6C0-1ECC-41F1-861D-EB13E62C5703}" presName="imgShp" presStyleLbl="fgImgPlace1" presStyleIdx="4" presStyleCnt="5" custLinFactNeighborX="-49584" custLinFactNeighborY="-255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E3A601-56F4-45CD-B59E-A79B979695EF}" type="pres">
      <dgm:prSet presAssocID="{4387A6C0-1ECC-41F1-861D-EB13E62C5703}" presName="txShp" presStyleLbl="node1" presStyleIdx="4" presStyleCnt="5" custScaleX="114284" custScaleY="238050" custLinFactNeighborX="-5405" custLinFactNeighborY="-225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159447-DBD7-42E2-9263-9638114C3B65}" srcId="{4C943D72-FA91-43B6-8D2D-74B52DA1ACEC}" destId="{A4804DB2-9FBD-4D32-8A3D-F49D39E8A819}" srcOrd="2" destOrd="0" parTransId="{503332AA-CBFE-4B40-A0A8-66E362B96FE2}" sibTransId="{18A4CA83-E8CA-42E7-8912-8D18694EEA28}"/>
    <dgm:cxn modelId="{29F8C180-B90E-4EB9-A359-328FF7BB79AA}" type="presOf" srcId="{A4804DB2-9FBD-4D32-8A3D-F49D39E8A819}" destId="{474E9C1E-07C6-48A6-A1F9-DAF43959DD7B}" srcOrd="0" destOrd="0" presId="urn:microsoft.com/office/officeart/2005/8/layout/vList3#7"/>
    <dgm:cxn modelId="{11CC1B8D-0337-4E22-863E-7A1E781BAC17}" srcId="{4C943D72-FA91-43B6-8D2D-74B52DA1ACEC}" destId="{8F6868FB-928E-4D2B-AFA7-67D4A922EAE1}" srcOrd="1" destOrd="0" parTransId="{67885F8B-CD72-4D40-9EF7-EA052637304B}" sibTransId="{1653C15D-2CED-4F76-B918-5EDD0006633D}"/>
    <dgm:cxn modelId="{F015FBFB-D5B7-42E4-A596-8C303A344ADF}" srcId="{4C943D72-FA91-43B6-8D2D-74B52DA1ACEC}" destId="{8F090563-4D78-4765-A51B-3D474A91FA35}" srcOrd="3" destOrd="0" parTransId="{17432C2C-A4EA-4F18-B09B-827A6A88563F}" sibTransId="{E9018EE7-EA37-412F-B6DE-1E69905831A7}"/>
    <dgm:cxn modelId="{4EB097C0-8FCC-471F-9E95-005C2D7A779E}" srcId="{4C943D72-FA91-43B6-8D2D-74B52DA1ACEC}" destId="{4826D6BF-DBFC-4BB6-8EF7-7D64D4F4366F}" srcOrd="0" destOrd="0" parTransId="{660F6F68-045E-4C5B-9753-5AE67E3DC31E}" sibTransId="{86AEE6B7-BFF3-483C-838F-102FE1B4CF44}"/>
    <dgm:cxn modelId="{9812CAF1-EF8D-4A73-A3DB-620CA6851820}" srcId="{4C943D72-FA91-43B6-8D2D-74B52DA1ACEC}" destId="{4387A6C0-1ECC-41F1-861D-EB13E62C5703}" srcOrd="4" destOrd="0" parTransId="{F5BAD179-7333-4A27-BCC5-4EC23036E98A}" sibTransId="{1DB82875-F600-4902-A5D4-6FC5E00E40AF}"/>
    <dgm:cxn modelId="{459A2EBE-C779-4BC1-AA4F-F0A5E732F152}" type="presOf" srcId="{4C943D72-FA91-43B6-8D2D-74B52DA1ACEC}" destId="{615006C9-41C9-409D-94CF-9208FC370E47}" srcOrd="0" destOrd="0" presId="urn:microsoft.com/office/officeart/2005/8/layout/vList3#7"/>
    <dgm:cxn modelId="{BB26E45B-FB6C-4B4C-9FC2-BA0406FC23F3}" type="presOf" srcId="{4387A6C0-1ECC-41F1-861D-EB13E62C5703}" destId="{59E3A601-56F4-45CD-B59E-A79B979695EF}" srcOrd="0" destOrd="0" presId="urn:microsoft.com/office/officeart/2005/8/layout/vList3#7"/>
    <dgm:cxn modelId="{7EC7907B-1098-421D-BCFA-6C2954CC8AF7}" type="presOf" srcId="{8F6868FB-928E-4D2B-AFA7-67D4A922EAE1}" destId="{69513026-4252-4415-BC47-058864701F71}" srcOrd="0" destOrd="0" presId="urn:microsoft.com/office/officeart/2005/8/layout/vList3#7"/>
    <dgm:cxn modelId="{1A8D12AF-394A-4F15-AEAE-7C588AE3929F}" type="presOf" srcId="{8F090563-4D78-4765-A51B-3D474A91FA35}" destId="{51534F8E-FA97-4D7B-8F61-442ACE41FF56}" srcOrd="0" destOrd="0" presId="urn:microsoft.com/office/officeart/2005/8/layout/vList3#7"/>
    <dgm:cxn modelId="{06037E11-19E7-414E-A381-DEFF60B66CED}" type="presOf" srcId="{4826D6BF-DBFC-4BB6-8EF7-7D64D4F4366F}" destId="{E6F8A963-B079-445B-B899-E73CD9EFEE4C}" srcOrd="0" destOrd="0" presId="urn:microsoft.com/office/officeart/2005/8/layout/vList3#7"/>
    <dgm:cxn modelId="{C1EA9C15-C4A7-4783-8E42-E745CB197C66}" type="presParOf" srcId="{615006C9-41C9-409D-94CF-9208FC370E47}" destId="{4E2FAFF0-E8D0-4A65-8933-7CC2CCD50E51}" srcOrd="0" destOrd="0" presId="urn:microsoft.com/office/officeart/2005/8/layout/vList3#7"/>
    <dgm:cxn modelId="{B79F6EBA-6DD1-4237-8FCE-242382777E1E}" type="presParOf" srcId="{4E2FAFF0-E8D0-4A65-8933-7CC2CCD50E51}" destId="{73D0AD77-47BF-4DAC-9FC0-C8A139C1E6B6}" srcOrd="0" destOrd="0" presId="urn:microsoft.com/office/officeart/2005/8/layout/vList3#7"/>
    <dgm:cxn modelId="{1302BED2-EAC0-4ED6-BF32-5C2BE9A75D01}" type="presParOf" srcId="{4E2FAFF0-E8D0-4A65-8933-7CC2CCD50E51}" destId="{E6F8A963-B079-445B-B899-E73CD9EFEE4C}" srcOrd="1" destOrd="0" presId="urn:microsoft.com/office/officeart/2005/8/layout/vList3#7"/>
    <dgm:cxn modelId="{2F2DB0E6-4E08-4CFF-988E-164083895F25}" type="presParOf" srcId="{615006C9-41C9-409D-94CF-9208FC370E47}" destId="{48947AC6-C249-49FB-91AE-354E5DDA3A4D}" srcOrd="1" destOrd="0" presId="urn:microsoft.com/office/officeart/2005/8/layout/vList3#7"/>
    <dgm:cxn modelId="{D36530F1-B115-4D72-B47D-11944F7C73F6}" type="presParOf" srcId="{615006C9-41C9-409D-94CF-9208FC370E47}" destId="{79D70303-81DE-4EA4-8A5A-D760522CA9D5}" srcOrd="2" destOrd="0" presId="urn:microsoft.com/office/officeart/2005/8/layout/vList3#7"/>
    <dgm:cxn modelId="{74AE3396-8C94-4002-955D-8BD45D49877C}" type="presParOf" srcId="{79D70303-81DE-4EA4-8A5A-D760522CA9D5}" destId="{5F79F32F-9AB0-49D0-B046-5ED0D035382F}" srcOrd="0" destOrd="0" presId="urn:microsoft.com/office/officeart/2005/8/layout/vList3#7"/>
    <dgm:cxn modelId="{46955992-AA7B-496C-8D1C-A112D1328074}" type="presParOf" srcId="{79D70303-81DE-4EA4-8A5A-D760522CA9D5}" destId="{69513026-4252-4415-BC47-058864701F71}" srcOrd="1" destOrd="0" presId="urn:microsoft.com/office/officeart/2005/8/layout/vList3#7"/>
    <dgm:cxn modelId="{9E067320-39C8-4080-8F2E-620A8F96E608}" type="presParOf" srcId="{615006C9-41C9-409D-94CF-9208FC370E47}" destId="{7C74B704-25D4-4CB0-850B-1ABB2D2A80B8}" srcOrd="3" destOrd="0" presId="urn:microsoft.com/office/officeart/2005/8/layout/vList3#7"/>
    <dgm:cxn modelId="{C6316855-A520-4757-B3C7-5C97DA23AEFF}" type="presParOf" srcId="{615006C9-41C9-409D-94CF-9208FC370E47}" destId="{90F32E5F-B0FF-4C7A-B6C8-CE865D14F7CE}" srcOrd="4" destOrd="0" presId="urn:microsoft.com/office/officeart/2005/8/layout/vList3#7"/>
    <dgm:cxn modelId="{403AD1D6-54CE-4BE3-B34B-DBEDEE79CD2B}" type="presParOf" srcId="{90F32E5F-B0FF-4C7A-B6C8-CE865D14F7CE}" destId="{88545140-F1E3-4D9B-B091-BA070A4353D7}" srcOrd="0" destOrd="0" presId="urn:microsoft.com/office/officeart/2005/8/layout/vList3#7"/>
    <dgm:cxn modelId="{F470D039-2ACB-4A91-85A7-2CD1A4EF9CC4}" type="presParOf" srcId="{90F32E5F-B0FF-4C7A-B6C8-CE865D14F7CE}" destId="{474E9C1E-07C6-48A6-A1F9-DAF43959DD7B}" srcOrd="1" destOrd="0" presId="urn:microsoft.com/office/officeart/2005/8/layout/vList3#7"/>
    <dgm:cxn modelId="{9E8752ED-0B15-48CA-96A6-470B067177C6}" type="presParOf" srcId="{615006C9-41C9-409D-94CF-9208FC370E47}" destId="{A4CC59A5-D14C-47D9-A11B-711A154CF76F}" srcOrd="5" destOrd="0" presId="urn:microsoft.com/office/officeart/2005/8/layout/vList3#7"/>
    <dgm:cxn modelId="{8FEE7308-FAC1-4A7F-B21B-BAC70418F6D6}" type="presParOf" srcId="{615006C9-41C9-409D-94CF-9208FC370E47}" destId="{B8BEA602-C52D-4F71-A985-26DCE056A226}" srcOrd="6" destOrd="0" presId="urn:microsoft.com/office/officeart/2005/8/layout/vList3#7"/>
    <dgm:cxn modelId="{26485C8A-4ABF-40D7-A9F9-648550FBB6B7}" type="presParOf" srcId="{B8BEA602-C52D-4F71-A985-26DCE056A226}" destId="{3E168C57-2430-42A2-9E72-C9E8BBE94198}" srcOrd="0" destOrd="0" presId="urn:microsoft.com/office/officeart/2005/8/layout/vList3#7"/>
    <dgm:cxn modelId="{E5335D2B-354A-485C-BAE3-F329B0EBADD0}" type="presParOf" srcId="{B8BEA602-C52D-4F71-A985-26DCE056A226}" destId="{51534F8E-FA97-4D7B-8F61-442ACE41FF56}" srcOrd="1" destOrd="0" presId="urn:microsoft.com/office/officeart/2005/8/layout/vList3#7"/>
    <dgm:cxn modelId="{2AB9E0A0-A3A8-42F3-B1F6-9C73AC312F98}" type="presParOf" srcId="{615006C9-41C9-409D-94CF-9208FC370E47}" destId="{E3D87E72-7ACD-41EF-AA68-EBBDCA17B881}" srcOrd="7" destOrd="0" presId="urn:microsoft.com/office/officeart/2005/8/layout/vList3#7"/>
    <dgm:cxn modelId="{CB963A2D-9F1B-4C85-9EBA-D20784ECE957}" type="presParOf" srcId="{615006C9-41C9-409D-94CF-9208FC370E47}" destId="{5AA4BADD-4F18-4407-87CC-BD855975F1CB}" srcOrd="8" destOrd="0" presId="urn:microsoft.com/office/officeart/2005/8/layout/vList3#7"/>
    <dgm:cxn modelId="{618791BE-309C-4018-A836-8CE36BD748BA}" type="presParOf" srcId="{5AA4BADD-4F18-4407-87CC-BD855975F1CB}" destId="{F4DFD8C5-788C-4467-986E-18015E98C393}" srcOrd="0" destOrd="0" presId="urn:microsoft.com/office/officeart/2005/8/layout/vList3#7"/>
    <dgm:cxn modelId="{A86A326F-004E-49F5-9636-2F4AA0AC2F09}" type="presParOf" srcId="{5AA4BADD-4F18-4407-87CC-BD855975F1CB}" destId="{59E3A601-56F4-45CD-B59E-A79B979695EF}" srcOrd="1" destOrd="0" presId="urn:microsoft.com/office/officeart/2005/8/layout/vList3#7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8A963-B079-445B-B899-E73CD9EFEE4C}">
      <dsp:nvSpPr>
        <dsp:cNvPr id="0" name=""/>
        <dsp:cNvSpPr/>
      </dsp:nvSpPr>
      <dsp:spPr>
        <a:xfrm rot="10800000">
          <a:off x="1050324" y="731"/>
          <a:ext cx="3496437" cy="678571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231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EVs are cool! And it encompasses just too much of the core of EE.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219967" y="731"/>
        <a:ext cx="3326794" cy="678571"/>
      </dsp:txXfrm>
    </dsp:sp>
    <dsp:sp modelId="{73D0AD77-47BF-4DAC-9FC0-C8A139C1E6B6}">
      <dsp:nvSpPr>
        <dsp:cNvPr id="0" name=""/>
        <dsp:cNvSpPr/>
      </dsp:nvSpPr>
      <dsp:spPr>
        <a:xfrm>
          <a:off x="711038" y="731"/>
          <a:ext cx="678571" cy="678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13026-4252-4415-BC47-058864701F71}">
      <dsp:nvSpPr>
        <dsp:cNvPr id="0" name=""/>
        <dsp:cNvSpPr/>
      </dsp:nvSpPr>
      <dsp:spPr>
        <a:xfrm rot="10800000">
          <a:off x="1050324" y="881862"/>
          <a:ext cx="3496437" cy="972502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231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TESLA is replacing 3 phase IM with PMSM motors in their recent models.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293449" y="881862"/>
        <a:ext cx="3253312" cy="972502"/>
      </dsp:txXfrm>
    </dsp:sp>
    <dsp:sp modelId="{5F79F32F-9AB0-49D0-B046-5ED0D035382F}">
      <dsp:nvSpPr>
        <dsp:cNvPr id="0" name=""/>
        <dsp:cNvSpPr/>
      </dsp:nvSpPr>
      <dsp:spPr>
        <a:xfrm>
          <a:off x="711038" y="1028827"/>
          <a:ext cx="678571" cy="678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E9C1E-07C6-48A6-A1F9-DAF43959DD7B}">
      <dsp:nvSpPr>
        <dsp:cNvPr id="0" name=""/>
        <dsp:cNvSpPr/>
      </dsp:nvSpPr>
      <dsp:spPr>
        <a:xfrm rot="10800000">
          <a:off x="843947" y="1973052"/>
          <a:ext cx="3679300" cy="1236799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231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As the principle of Design goes, you first use simulation to ensure the correctness of proposed model. 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153147" y="1973052"/>
        <a:ext cx="3370100" cy="1236799"/>
      </dsp:txXfrm>
    </dsp:sp>
    <dsp:sp modelId="{88545140-F1E3-4D9B-B091-BA070A4353D7}">
      <dsp:nvSpPr>
        <dsp:cNvPr id="0" name=""/>
        <dsp:cNvSpPr/>
      </dsp:nvSpPr>
      <dsp:spPr>
        <a:xfrm>
          <a:off x="642481" y="2203349"/>
          <a:ext cx="678571" cy="678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34F8E-FA97-4D7B-8F61-442ACE41FF56}">
      <dsp:nvSpPr>
        <dsp:cNvPr id="0" name=""/>
        <dsp:cNvSpPr/>
      </dsp:nvSpPr>
      <dsp:spPr>
        <a:xfrm rot="10800000">
          <a:off x="639007" y="3444852"/>
          <a:ext cx="4203836" cy="971050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231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Motor control is one of the key challenges faced in the employment and selection of  motor in EV.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881769" y="3444852"/>
        <a:ext cx="3961074" cy="971050"/>
      </dsp:txXfrm>
    </dsp:sp>
    <dsp:sp modelId="{3E168C57-2430-42A2-9E72-C9E8BBE94198}">
      <dsp:nvSpPr>
        <dsp:cNvPr id="0" name=""/>
        <dsp:cNvSpPr/>
      </dsp:nvSpPr>
      <dsp:spPr>
        <a:xfrm>
          <a:off x="372702" y="3580261"/>
          <a:ext cx="678571" cy="678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3A601-56F4-45CD-B59E-A79B979695EF}">
      <dsp:nvSpPr>
        <dsp:cNvPr id="0" name=""/>
        <dsp:cNvSpPr/>
      </dsp:nvSpPr>
      <dsp:spPr>
        <a:xfrm rot="10800000">
          <a:off x="604266" y="4526101"/>
          <a:ext cx="4084747" cy="1615340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231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Generally FOC with PID control is employed for PMSM, but ADRC is likely to give better results (source- MATLAB discussion forum and several papers)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008101" y="4526101"/>
        <a:ext cx="3680912" cy="1615340"/>
      </dsp:txXfrm>
    </dsp:sp>
    <dsp:sp modelId="{F4DFD8C5-788C-4467-986E-18015E98C393}">
      <dsp:nvSpPr>
        <dsp:cNvPr id="0" name=""/>
        <dsp:cNvSpPr/>
      </dsp:nvSpPr>
      <dsp:spPr>
        <a:xfrm>
          <a:off x="227497" y="4964689"/>
          <a:ext cx="678571" cy="678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026FE-DDD0-44AF-9EA7-8D96BA90C25A}">
      <dsp:nvSpPr>
        <dsp:cNvPr id="0" name=""/>
        <dsp:cNvSpPr/>
      </dsp:nvSpPr>
      <dsp:spPr>
        <a:xfrm rot="10800000">
          <a:off x="0" y="76203"/>
          <a:ext cx="4712589" cy="1755006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909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Our initial approach is to have a good grasp of the fundamental questions, such as need of motor control, benefits and drawbacks of PID, rise of ADRC and PMSM over IM.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438751" y="76203"/>
        <a:ext cx="4273838" cy="1755006"/>
      </dsp:txXfrm>
    </dsp:sp>
    <dsp:sp modelId="{CB17EF28-96AB-445A-BD2C-B55024364651}">
      <dsp:nvSpPr>
        <dsp:cNvPr id="0" name=""/>
        <dsp:cNvSpPr/>
      </dsp:nvSpPr>
      <dsp:spPr>
        <a:xfrm>
          <a:off x="176205" y="457197"/>
          <a:ext cx="893807" cy="94872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BB531-DDD2-42B2-B45E-4CC885A96846}">
      <dsp:nvSpPr>
        <dsp:cNvPr id="0" name=""/>
        <dsp:cNvSpPr/>
      </dsp:nvSpPr>
      <dsp:spPr>
        <a:xfrm rot="10800000">
          <a:off x="9925" y="1981205"/>
          <a:ext cx="4712589" cy="1755006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909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Several research papers (2009-2020)discussing ADRC in depth are considered, and some project variations involving advanced knowledge of AI and ML are mentioned.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448676" y="1981205"/>
        <a:ext cx="4273838" cy="1755006"/>
      </dsp:txXfrm>
    </dsp:sp>
    <dsp:sp modelId="{80CA602A-3568-45EF-96CD-AC8B411E8398}">
      <dsp:nvSpPr>
        <dsp:cNvPr id="0" name=""/>
        <dsp:cNvSpPr/>
      </dsp:nvSpPr>
      <dsp:spPr>
        <a:xfrm>
          <a:off x="190104" y="2415964"/>
          <a:ext cx="838208" cy="86063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026FE-DDD0-44AF-9EA7-8D96BA90C25A}">
      <dsp:nvSpPr>
        <dsp:cNvPr id="0" name=""/>
        <dsp:cNvSpPr/>
      </dsp:nvSpPr>
      <dsp:spPr>
        <a:xfrm rot="10800000">
          <a:off x="303359" y="1"/>
          <a:ext cx="4246089" cy="4038596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87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PMSM with FOC has: 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-Lower speed and torque ripple.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-Smoother operation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-High speed operation with flux weakening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-complex control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313008" y="1"/>
        <a:ext cx="3236440" cy="4038596"/>
      </dsp:txXfrm>
    </dsp:sp>
    <dsp:sp modelId="{CB17EF28-96AB-445A-BD2C-B55024364651}">
      <dsp:nvSpPr>
        <dsp:cNvPr id="0" name=""/>
        <dsp:cNvSpPr/>
      </dsp:nvSpPr>
      <dsp:spPr>
        <a:xfrm>
          <a:off x="609605" y="1398187"/>
          <a:ext cx="1209060" cy="128334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8A963-B079-445B-B899-E73CD9EFEE4C}">
      <dsp:nvSpPr>
        <dsp:cNvPr id="0" name=""/>
        <dsp:cNvSpPr/>
      </dsp:nvSpPr>
      <dsp:spPr>
        <a:xfrm rot="10800000">
          <a:off x="246832" y="0"/>
          <a:ext cx="3496437" cy="1134423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6712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Measure rotor angular position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530438" y="0"/>
        <a:ext cx="3212831" cy="1134423"/>
      </dsp:txXfrm>
    </dsp:sp>
    <dsp:sp modelId="{73D0AD77-47BF-4DAC-9FC0-C8A139C1E6B6}">
      <dsp:nvSpPr>
        <dsp:cNvPr id="0" name=""/>
        <dsp:cNvSpPr/>
      </dsp:nvSpPr>
      <dsp:spPr>
        <a:xfrm>
          <a:off x="0" y="85867"/>
          <a:ext cx="929154" cy="8440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13026-4252-4415-BC47-058864701F71}">
      <dsp:nvSpPr>
        <dsp:cNvPr id="0" name=""/>
        <dsp:cNvSpPr/>
      </dsp:nvSpPr>
      <dsp:spPr>
        <a:xfrm rot="10800000">
          <a:off x="246855" y="1208344"/>
          <a:ext cx="3496437" cy="1218299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6712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Compute the desired stator field vector (90 degrees)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551430" y="1208344"/>
        <a:ext cx="3191862" cy="1218299"/>
      </dsp:txXfrm>
    </dsp:sp>
    <dsp:sp modelId="{5F79F32F-9AB0-49D0-B046-5ED0D035382F}">
      <dsp:nvSpPr>
        <dsp:cNvPr id="0" name=""/>
        <dsp:cNvSpPr/>
      </dsp:nvSpPr>
      <dsp:spPr>
        <a:xfrm>
          <a:off x="19317" y="1306003"/>
          <a:ext cx="863930" cy="91349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E9C1E-07C6-48A6-A1F9-DAF43959DD7B}">
      <dsp:nvSpPr>
        <dsp:cNvPr id="0" name=""/>
        <dsp:cNvSpPr/>
      </dsp:nvSpPr>
      <dsp:spPr>
        <a:xfrm rot="10800000">
          <a:off x="18228" y="2524254"/>
          <a:ext cx="3679300" cy="975284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6712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Control 3 phase currents to achieve it.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262049" y="2524254"/>
        <a:ext cx="3435479" cy="975284"/>
      </dsp:txXfrm>
    </dsp:sp>
    <dsp:sp modelId="{88545140-F1E3-4D9B-B091-BA070A4353D7}">
      <dsp:nvSpPr>
        <dsp:cNvPr id="0" name=""/>
        <dsp:cNvSpPr/>
      </dsp:nvSpPr>
      <dsp:spPr>
        <a:xfrm>
          <a:off x="18247" y="2676664"/>
          <a:ext cx="677032" cy="71879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8A963-B079-445B-B899-E73CD9EFEE4C}">
      <dsp:nvSpPr>
        <dsp:cNvPr id="0" name=""/>
        <dsp:cNvSpPr/>
      </dsp:nvSpPr>
      <dsp:spPr>
        <a:xfrm rot="10800000">
          <a:off x="866576" y="777964"/>
          <a:ext cx="2519882" cy="561290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54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Model Linearizer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006898" y="777964"/>
        <a:ext cx="2379560" cy="561290"/>
      </dsp:txXfrm>
    </dsp:sp>
    <dsp:sp modelId="{73D0AD77-47BF-4DAC-9FC0-C8A139C1E6B6}">
      <dsp:nvSpPr>
        <dsp:cNvPr id="0" name=""/>
        <dsp:cNvSpPr/>
      </dsp:nvSpPr>
      <dsp:spPr>
        <a:xfrm>
          <a:off x="475445" y="771664"/>
          <a:ext cx="478464" cy="53869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13026-4252-4415-BC47-058864701F71}">
      <dsp:nvSpPr>
        <dsp:cNvPr id="0" name=""/>
        <dsp:cNvSpPr/>
      </dsp:nvSpPr>
      <dsp:spPr>
        <a:xfrm rot="10800000">
          <a:off x="795930" y="1431332"/>
          <a:ext cx="2644704" cy="611370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54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PID controller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948772" y="1431332"/>
        <a:ext cx="2491862" cy="611370"/>
      </dsp:txXfrm>
    </dsp:sp>
    <dsp:sp modelId="{5F79F32F-9AB0-49D0-B046-5ED0D035382F}">
      <dsp:nvSpPr>
        <dsp:cNvPr id="0" name=""/>
        <dsp:cNvSpPr/>
      </dsp:nvSpPr>
      <dsp:spPr>
        <a:xfrm>
          <a:off x="399237" y="1457454"/>
          <a:ext cx="505035" cy="6099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E9C1E-07C6-48A6-A1F9-DAF43959DD7B}">
      <dsp:nvSpPr>
        <dsp:cNvPr id="0" name=""/>
        <dsp:cNvSpPr/>
      </dsp:nvSpPr>
      <dsp:spPr>
        <a:xfrm rot="10800000">
          <a:off x="729828" y="2170695"/>
          <a:ext cx="2685368" cy="504894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54" tIns="68580" rIns="128016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mbria" pitchFamily="18" charset="0"/>
              <a:ea typeface="Cambria" pitchFamily="18" charset="0"/>
            </a:rPr>
            <a:t>       PID Tuner</a:t>
          </a:r>
          <a:endParaRPr lang="en-US" sz="18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856051" y="2170695"/>
        <a:ext cx="2559145" cy="504894"/>
      </dsp:txXfrm>
    </dsp:sp>
    <dsp:sp modelId="{88545140-F1E3-4D9B-B091-BA070A4353D7}">
      <dsp:nvSpPr>
        <dsp:cNvPr id="0" name=""/>
        <dsp:cNvSpPr/>
      </dsp:nvSpPr>
      <dsp:spPr>
        <a:xfrm>
          <a:off x="323049" y="2109741"/>
          <a:ext cx="541635" cy="56584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8A963-B079-445B-B899-E73CD9EFEE4C}">
      <dsp:nvSpPr>
        <dsp:cNvPr id="0" name=""/>
        <dsp:cNvSpPr/>
      </dsp:nvSpPr>
      <dsp:spPr>
        <a:xfrm rot="10800000">
          <a:off x="995066" y="4026"/>
          <a:ext cx="3496437" cy="919772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76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Innovative scheme; primarily reject internal and external disturbances.</a:t>
          </a: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225009" y="4026"/>
        <a:ext cx="3266494" cy="919772"/>
      </dsp:txXfrm>
    </dsp:sp>
    <dsp:sp modelId="{73D0AD77-47BF-4DAC-9FC0-C8A139C1E6B6}">
      <dsp:nvSpPr>
        <dsp:cNvPr id="0" name=""/>
        <dsp:cNvSpPr/>
      </dsp:nvSpPr>
      <dsp:spPr>
        <a:xfrm>
          <a:off x="766296" y="235141"/>
          <a:ext cx="457541" cy="4575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13026-4252-4415-BC47-058864701F71}">
      <dsp:nvSpPr>
        <dsp:cNvPr id="0" name=""/>
        <dsp:cNvSpPr/>
      </dsp:nvSpPr>
      <dsp:spPr>
        <a:xfrm rot="10800000">
          <a:off x="995066" y="1060378"/>
          <a:ext cx="3496437" cy="1026700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76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The controller employed has to perform two different tasks – meeting closed loop performance and rejecting disturbance; thus complex</a:t>
          </a: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251741" y="1060378"/>
        <a:ext cx="3239762" cy="1026700"/>
      </dsp:txXfrm>
    </dsp:sp>
    <dsp:sp modelId="{5F79F32F-9AB0-49D0-B046-5ED0D035382F}">
      <dsp:nvSpPr>
        <dsp:cNvPr id="0" name=""/>
        <dsp:cNvSpPr/>
      </dsp:nvSpPr>
      <dsp:spPr>
        <a:xfrm>
          <a:off x="766296" y="1344957"/>
          <a:ext cx="457541" cy="4575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E9C1E-07C6-48A6-A1F9-DAF43959DD7B}">
      <dsp:nvSpPr>
        <dsp:cNvPr id="0" name=""/>
        <dsp:cNvSpPr/>
      </dsp:nvSpPr>
      <dsp:spPr>
        <a:xfrm rot="10800000">
          <a:off x="788689" y="2167106"/>
          <a:ext cx="3679300" cy="1048781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76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However, once the </a:t>
          </a:r>
          <a:r>
            <a:rPr lang="en-US" sz="1600" b="1" kern="1200" dirty="0" err="1" smtClean="0">
              <a:latin typeface="Cambria" pitchFamily="18" charset="0"/>
              <a:ea typeface="Cambria" pitchFamily="18" charset="0"/>
            </a:rPr>
            <a:t>rejector</a:t>
          </a: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 part of ADRC rejects the disturbances, the controller’s job becomes easy.</a:t>
          </a: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1050884" y="2167106"/>
        <a:ext cx="3417105" cy="1048781"/>
      </dsp:txXfrm>
    </dsp:sp>
    <dsp:sp modelId="{88545140-F1E3-4D9B-B091-BA070A4353D7}">
      <dsp:nvSpPr>
        <dsp:cNvPr id="0" name=""/>
        <dsp:cNvSpPr/>
      </dsp:nvSpPr>
      <dsp:spPr>
        <a:xfrm>
          <a:off x="705179" y="2429810"/>
          <a:ext cx="457541" cy="4575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34F8E-FA97-4D7B-8F61-442ACE41FF56}">
      <dsp:nvSpPr>
        <dsp:cNvPr id="0" name=""/>
        <dsp:cNvSpPr/>
      </dsp:nvSpPr>
      <dsp:spPr>
        <a:xfrm rot="10800000">
          <a:off x="412054" y="3335817"/>
          <a:ext cx="4025797" cy="1076197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76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The function of an observer is to take measured response and control input as inputs and predict the state of the system. </a:t>
          </a: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681103" y="3335817"/>
        <a:ext cx="3756748" cy="1076197"/>
      </dsp:txXfrm>
    </dsp:sp>
    <dsp:sp modelId="{3E168C57-2430-42A2-9E72-C9E8BBE94198}">
      <dsp:nvSpPr>
        <dsp:cNvPr id="0" name=""/>
        <dsp:cNvSpPr/>
      </dsp:nvSpPr>
      <dsp:spPr>
        <a:xfrm>
          <a:off x="304801" y="3657599"/>
          <a:ext cx="457541" cy="4575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3A601-56F4-45CD-B59E-A79B979695EF}">
      <dsp:nvSpPr>
        <dsp:cNvPr id="0" name=""/>
        <dsp:cNvSpPr/>
      </dsp:nvSpPr>
      <dsp:spPr>
        <a:xfrm rot="10800000">
          <a:off x="441983" y="4518826"/>
          <a:ext cx="3995868" cy="1089177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763" tIns="60960" rIns="113792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mbria" pitchFamily="18" charset="0"/>
              <a:ea typeface="Cambria" pitchFamily="18" charset="0"/>
            </a:rPr>
            <a:t>ADRC implementation will require an in-depth understanding of modern control system and state space model.</a:t>
          </a:r>
          <a:endParaRPr lang="en-US" sz="1600" b="1" kern="1200" dirty="0">
            <a:latin typeface="Cambria" pitchFamily="18" charset="0"/>
            <a:ea typeface="Cambria" pitchFamily="18" charset="0"/>
          </a:endParaRPr>
        </a:p>
      </dsp:txBody>
      <dsp:txXfrm rot="10800000">
        <a:off x="714277" y="4518826"/>
        <a:ext cx="3723574" cy="1089177"/>
      </dsp:txXfrm>
    </dsp:sp>
    <dsp:sp modelId="{F4DFD8C5-788C-4467-986E-18015E98C393}">
      <dsp:nvSpPr>
        <dsp:cNvPr id="0" name=""/>
        <dsp:cNvSpPr/>
      </dsp:nvSpPr>
      <dsp:spPr>
        <a:xfrm>
          <a:off x="425043" y="4820570"/>
          <a:ext cx="457541" cy="4575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4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6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#7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03C0-4FBE-43E3-8BD5-402D8FAD251A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94F0-A8C9-4C04-96E0-C1C03CBFD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5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96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70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40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504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381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436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40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0142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150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226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098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773D5-D019-47FF-AA97-D1ED8FF0E8C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C76F-EFCE-44E2-9115-931462CA6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47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5.wdp"/><Relationship Id="rId7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microsoft.com/office/2007/relationships/hdphoto" Target="../media/hdphoto16.wdp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obalnews.ca/" TargetMode="External"/><Relationship Id="rId11" Type="http://schemas.microsoft.com/office/2007/relationships/hdphoto" Target="../media/hdphoto2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6.wdp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diagramDrawing" Target="../diagrams/drawing4.xml"/><Relationship Id="rId3" Type="http://schemas.openxmlformats.org/officeDocument/2006/relationships/diagramLayout" Target="../diagrams/layout4.xml"/><Relationship Id="rId12" Type="http://schemas.microsoft.com/office/2007/relationships/hdphoto" Target="../media/hdphoto9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diagramColors" Target="../diagrams/colors4.xml"/><Relationship Id="rId10" Type="http://schemas.microsoft.com/office/2007/relationships/hdphoto" Target="../media/hdphoto8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diagramColors" Target="../diagrams/colors5.xml"/><Relationship Id="rId10" Type="http://schemas.microsoft.com/office/2007/relationships/diagramDrawing" Target="../diagrams/drawing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diagramDrawing" Target="../diagrams/drawing6.xml"/><Relationship Id="rId3" Type="http://schemas.openxmlformats.org/officeDocument/2006/relationships/diagramLayout" Target="../diagrams/layout6.xml"/><Relationship Id="rId12" Type="http://schemas.microsoft.com/office/2007/relationships/hdphoto" Target="../media/hdphoto14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diagramColors" Target="../diagrams/colors6.xml"/><Relationship Id="rId10" Type="http://schemas.microsoft.com/office/2007/relationships/hdphoto" Target="../media/hdphoto13.wdp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 smtClean="0">
                <a:ln w="18415" cmpd="sng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 JULIAN" pitchFamily="2" charset="0"/>
                <a:ea typeface="Adobe Heiti Std R" pitchFamily="34" charset="-128"/>
              </a:rPr>
              <a:t>DISTURBANCE REJECTION CONTROL FOR PMSM MOTORS</a:t>
            </a:r>
            <a:endParaRPr lang="en-US" sz="6600" b="1" dirty="0">
              <a:ln w="18415" cmpd="sng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 JULIAN" pitchFamily="2" charset="0"/>
              <a:ea typeface="Adobe Heiti Std R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553200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 credit: ET Auto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2600" y="5629870"/>
            <a:ext cx="3429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Presented By : </a:t>
            </a:r>
            <a:r>
              <a:rPr lang="en-US" b="1" dirty="0" err="1" smtClean="0">
                <a:solidFill>
                  <a:schemeClr val="bg1"/>
                </a:solidFill>
              </a:rPr>
              <a:t>Aviral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Upadhyay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Abhishek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Agarwal</a:t>
            </a:r>
            <a:r>
              <a:rPr lang="en-US" b="1" dirty="0" smtClean="0">
                <a:solidFill>
                  <a:schemeClr val="bg1"/>
                </a:solidFill>
              </a:rPr>
              <a:t>, Harsh </a:t>
            </a:r>
            <a:r>
              <a:rPr lang="en-US" b="1" dirty="0" err="1" smtClean="0">
                <a:solidFill>
                  <a:schemeClr val="bg1"/>
                </a:solidFill>
              </a:rPr>
              <a:t>Garg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Akshat</a:t>
            </a:r>
            <a:r>
              <a:rPr lang="en-US" b="1" dirty="0" smtClean="0">
                <a:solidFill>
                  <a:schemeClr val="bg1"/>
                </a:solidFill>
              </a:rPr>
              <a:t> Jain, </a:t>
            </a:r>
            <a:r>
              <a:rPr lang="en-US" b="1" dirty="0" err="1" smtClean="0">
                <a:solidFill>
                  <a:schemeClr val="bg1"/>
                </a:solidFill>
              </a:rPr>
              <a:t>Anubhav</a:t>
            </a:r>
            <a:r>
              <a:rPr lang="en-US" b="1" dirty="0" smtClean="0">
                <a:solidFill>
                  <a:schemeClr val="bg1"/>
                </a:solidFill>
              </a:rPr>
              <a:t> Sharma</a:t>
            </a:r>
          </a:p>
        </p:txBody>
      </p:sp>
    </p:spTree>
    <p:extLst>
      <p:ext uri="{BB962C8B-B14F-4D97-AF65-F5344CB8AC3E}">
        <p14:creationId xmlns="" xmlns:p14="http://schemas.microsoft.com/office/powerpoint/2010/main" val="38113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564" y="-76200"/>
            <a:ext cx="6666964" cy="685800"/>
          </a:xfrm>
        </p:spPr>
        <p:txBody>
          <a:bodyPr>
            <a:normAutofit/>
          </a:bodyPr>
          <a:lstStyle/>
          <a:p>
            <a:pPr algn="l"/>
            <a:r>
              <a:rPr lang="en-US" sz="23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JULIAN" pitchFamily="2" charset="0"/>
              </a:rPr>
              <a:t>ADRC</a:t>
            </a:r>
            <a:endParaRPr lang="en-US" sz="23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 JULIAN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15573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787452031"/>
              </p:ext>
            </p:extLst>
          </p:nvPr>
        </p:nvGraphicFramePr>
        <p:xfrm>
          <a:off x="0" y="1143000"/>
          <a:ext cx="52578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8245"/>
            <a:ext cx="4510825" cy="264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82" y="2667000"/>
            <a:ext cx="4510825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133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564" y="-76200"/>
            <a:ext cx="6666964" cy="685800"/>
          </a:xfrm>
        </p:spPr>
        <p:txBody>
          <a:bodyPr>
            <a:normAutofit/>
          </a:bodyPr>
          <a:lstStyle/>
          <a:p>
            <a:pPr algn="l"/>
            <a:r>
              <a:rPr lang="en-US" sz="23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JULIAN" pitchFamily="2" charset="0"/>
              </a:rPr>
              <a:t>FOC IMPLEMENTATION (SO FAR…)</a:t>
            </a:r>
            <a:endParaRPr lang="en-US" sz="23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 JULIAN" pitchFamily="2" charset="0"/>
            </a:endParaRPr>
          </a:p>
        </p:txBody>
      </p:sp>
      <p:pic>
        <p:nvPicPr>
          <p:cNvPr id="3" name="Picture 2" descr="Screenshot (89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85794"/>
            <a:ext cx="8572528" cy="550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11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89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571480"/>
            <a:ext cx="8046156" cy="55546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43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AR JULIAN" pitchFamily="2" charset="0"/>
              </a:rPr>
              <a:t>BIBLIOGRAPHY</a:t>
            </a:r>
            <a:endParaRPr lang="en-US" sz="3200" dirty="0">
              <a:latin typeface="AR JULIA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6324600"/>
          </a:xfrm>
        </p:spPr>
        <p:txBody>
          <a:bodyPr>
            <a:noAutofit/>
          </a:bodyPr>
          <a:lstStyle/>
          <a:p>
            <a:r>
              <a:rPr lang="en-IN" sz="1050" dirty="0" smtClean="0"/>
              <a:t>[</a:t>
            </a:r>
            <a:r>
              <a:rPr lang="en-IN" sz="1050" dirty="0" smtClean="0"/>
              <a:t>1] CACT Archived 2015-04-12 at the </a:t>
            </a:r>
            <a:r>
              <a:rPr lang="en-IN" sz="1050" dirty="0" err="1" smtClean="0"/>
              <a:t>Wayback</a:t>
            </a:r>
            <a:r>
              <a:rPr lang="en-IN" sz="1050" dirty="0" smtClean="0"/>
              <a:t> Machine, </a:t>
            </a:r>
            <a:r>
              <a:rPr lang="en-IN" sz="1050" dirty="0" err="1" smtClean="0"/>
              <a:t>Center</a:t>
            </a:r>
            <a:r>
              <a:rPr lang="en-IN" sz="1050" dirty="0" smtClean="0"/>
              <a:t> for Advanced Control Technologies, Cleveland State University, USA</a:t>
            </a:r>
            <a:endParaRPr lang="en-US" sz="1050" dirty="0" smtClean="0"/>
          </a:p>
          <a:p>
            <a:pPr algn="just"/>
            <a:r>
              <a:rPr lang="en-IN" sz="1050" dirty="0" smtClean="0"/>
              <a:t>[2] Z </a:t>
            </a:r>
            <a:r>
              <a:rPr lang="en-IN" sz="1050" dirty="0" err="1" smtClean="0"/>
              <a:t>Gao</a:t>
            </a:r>
            <a:r>
              <a:rPr lang="en-IN" sz="1050" dirty="0" smtClean="0"/>
              <a:t>, Cleveland State University, U.S.A.; </a:t>
            </a:r>
            <a:r>
              <a:rPr lang="en-IN" sz="1050" dirty="0" err="1" smtClean="0"/>
              <a:t>Bao</a:t>
            </a:r>
            <a:r>
              <a:rPr lang="en-IN" sz="1050" dirty="0" smtClean="0"/>
              <a:t>-Zhu </a:t>
            </a:r>
            <a:r>
              <a:rPr lang="en-IN" sz="1050" dirty="0" err="1" smtClean="0"/>
              <a:t>Guo</a:t>
            </a:r>
            <a:r>
              <a:rPr lang="en-IN" sz="1050" dirty="0" smtClean="0"/>
              <a:t>, University of the Witwatersrand, South Africa, “</a:t>
            </a:r>
            <a:r>
              <a:rPr lang="en-IN" sz="1050" i="1" dirty="0" smtClean="0"/>
              <a:t>Active Disturbance Rejection Control</a:t>
            </a:r>
            <a:r>
              <a:rPr lang="en-IN" sz="1050" dirty="0" smtClean="0"/>
              <a:t>”, 2014 IFAC World Congress.</a:t>
            </a:r>
            <a:endParaRPr lang="en-US" sz="1050" dirty="0" smtClean="0"/>
          </a:p>
          <a:p>
            <a:r>
              <a:rPr lang="en-IN" sz="1050" dirty="0" smtClean="0"/>
              <a:t>[3] G </a:t>
            </a:r>
            <a:r>
              <a:rPr lang="en-IN" sz="1050" dirty="0" err="1" smtClean="0"/>
              <a:t>Herbst</a:t>
            </a:r>
            <a:r>
              <a:rPr lang="en-IN" sz="1050" i="1" dirty="0" smtClean="0"/>
              <a:t>, A Simulative Study on Active Disturbance Rejection Control (ADRC) as a Control Tool for Practitioners</a:t>
            </a:r>
            <a:r>
              <a:rPr lang="en-IN" sz="1050" dirty="0" smtClean="0"/>
              <a:t>.</a:t>
            </a:r>
            <a:endParaRPr lang="en-US" sz="1050" dirty="0" smtClean="0"/>
          </a:p>
          <a:p>
            <a:r>
              <a:rPr lang="en-IN" sz="1050" dirty="0" smtClean="0"/>
              <a:t>[4]D Lin; W </a:t>
            </a:r>
            <a:r>
              <a:rPr lang="en-IN" sz="1050" dirty="0" err="1" smtClean="0"/>
              <a:t>Luo</a:t>
            </a:r>
            <a:r>
              <a:rPr lang="en-IN" sz="1050" dirty="0" smtClean="0"/>
              <a:t>; </a:t>
            </a:r>
            <a:r>
              <a:rPr lang="en-IN" sz="1050" dirty="0" err="1" smtClean="0"/>
              <a:t>Hao</a:t>
            </a:r>
            <a:r>
              <a:rPr lang="en-IN" sz="1050" dirty="0" smtClean="0"/>
              <a:t> Zhang, “</a:t>
            </a:r>
            <a:r>
              <a:rPr lang="en-IN" sz="1050" i="1" dirty="0" smtClean="0"/>
              <a:t>Active disturbance rejection controller of BLDCM in electric vehicle</a:t>
            </a:r>
            <a:r>
              <a:rPr lang="en-IN" sz="1050" dirty="0" smtClean="0"/>
              <a:t>”, 2011 International Conference on Electrical Machines and Systems.</a:t>
            </a:r>
            <a:endParaRPr lang="en-US" sz="1050" dirty="0" smtClean="0"/>
          </a:p>
          <a:p>
            <a:r>
              <a:rPr lang="en-IN" sz="1050" dirty="0" smtClean="0"/>
              <a:t>[5] </a:t>
            </a:r>
            <a:r>
              <a:rPr lang="en-IN" sz="1050" dirty="0" err="1" smtClean="0"/>
              <a:t>AMishra</a:t>
            </a:r>
            <a:r>
              <a:rPr lang="en-IN" sz="1050" dirty="0" smtClean="0"/>
              <a:t>, P </a:t>
            </a:r>
            <a:r>
              <a:rPr lang="en-IN" sz="1050" dirty="0" err="1" smtClean="0"/>
              <a:t>Agarwal</a:t>
            </a:r>
            <a:r>
              <a:rPr lang="en-IN" sz="1050" dirty="0" smtClean="0"/>
              <a:t>, S.P. </a:t>
            </a:r>
            <a:r>
              <a:rPr lang="en-IN" sz="1050" dirty="0" err="1" smtClean="0"/>
              <a:t>Srivastava</a:t>
            </a:r>
            <a:r>
              <a:rPr lang="en-IN" sz="1050" dirty="0" smtClean="0"/>
              <a:t> ;“</a:t>
            </a:r>
            <a:r>
              <a:rPr lang="en-IN" sz="1050" i="1" dirty="0" smtClean="0"/>
              <a:t>A comprehensive analysis and implementation of vector control of permanent magnet synchronous motor</a:t>
            </a:r>
            <a:r>
              <a:rPr lang="en-IN" sz="1050" dirty="0" smtClean="0"/>
              <a:t>”, researchgate.net</a:t>
            </a:r>
            <a:endParaRPr lang="en-US" sz="1050" dirty="0" smtClean="0"/>
          </a:p>
          <a:p>
            <a:r>
              <a:rPr lang="en-IN" sz="1050" dirty="0" smtClean="0"/>
              <a:t>[6] Y </a:t>
            </a:r>
            <a:r>
              <a:rPr lang="en-IN" sz="1050" dirty="0" err="1" smtClean="0"/>
              <a:t>Guo</a:t>
            </a:r>
            <a:r>
              <a:rPr lang="en-IN" sz="1050" dirty="0" smtClean="0"/>
              <a:t>; Biao Tang; J Gong; Tao S; “</a:t>
            </a:r>
            <a:r>
              <a:rPr lang="en-IN" sz="1050" i="1" dirty="0" smtClean="0"/>
              <a:t>Research on Speed Control System of PMSM Based on Active Disturbance Rejection Control”; </a:t>
            </a:r>
            <a:r>
              <a:rPr lang="en-IN" sz="1050" dirty="0" smtClean="0"/>
              <a:t>IEEE 2020</a:t>
            </a:r>
            <a:endParaRPr lang="en-US" sz="1050" dirty="0" smtClean="0"/>
          </a:p>
          <a:p>
            <a:r>
              <a:rPr lang="en-IN" sz="1050" dirty="0" smtClean="0"/>
              <a:t>[7] Tiago P. </a:t>
            </a:r>
            <a:r>
              <a:rPr lang="en-IN" sz="1050" dirty="0" err="1" smtClean="0"/>
              <a:t>Nascimento</a:t>
            </a:r>
            <a:r>
              <a:rPr lang="en-IN" sz="1050" dirty="0" smtClean="0"/>
              <a:t>, Martin </a:t>
            </a:r>
            <a:r>
              <a:rPr lang="en-IN" sz="1050" dirty="0" err="1" smtClean="0"/>
              <a:t>Saska</a:t>
            </a:r>
            <a:r>
              <a:rPr lang="en-IN" sz="1050" dirty="0" smtClean="0"/>
              <a:t>; </a:t>
            </a:r>
            <a:r>
              <a:rPr lang="en-IN" sz="1050" i="1" dirty="0" smtClean="0"/>
              <a:t>Position and attitude control of multi-rotor aerial vehicles</a:t>
            </a:r>
            <a:r>
              <a:rPr lang="en-IN" sz="1050" dirty="0" smtClean="0"/>
              <a:t>: A survey in Annual Reviews in Control, 2019</a:t>
            </a:r>
            <a:endParaRPr lang="en-US" sz="1050" dirty="0" smtClean="0"/>
          </a:p>
          <a:p>
            <a:r>
              <a:rPr lang="en-IN" sz="1050" dirty="0" smtClean="0"/>
              <a:t>[8]R </a:t>
            </a:r>
            <a:r>
              <a:rPr lang="en-IN" sz="1050" dirty="0" err="1" smtClean="0"/>
              <a:t>Fareh,MAlShabi</a:t>
            </a:r>
            <a:r>
              <a:rPr lang="en-IN" sz="1050" i="1" dirty="0" smtClean="0"/>
              <a:t>;“Robust Active Disturbance Rejection Control For Flexible Link Manipulator”; </a:t>
            </a:r>
            <a:r>
              <a:rPr lang="en-IN" sz="1050" dirty="0" smtClean="0"/>
              <a:t>researchgate.net</a:t>
            </a:r>
            <a:endParaRPr lang="en-US" sz="1050" dirty="0" smtClean="0"/>
          </a:p>
          <a:p>
            <a:r>
              <a:rPr lang="en-IN" sz="1050" dirty="0" smtClean="0"/>
              <a:t>[9], Han J. From PID to active disturbance rejection control[J]. IEEE transactions on Industrial Electronics, 2009, 56(3): 900-906.</a:t>
            </a:r>
            <a:endParaRPr lang="en-US" sz="1050" dirty="0" smtClean="0"/>
          </a:p>
          <a:p>
            <a:r>
              <a:rPr lang="en-IN" sz="1050" dirty="0" smtClean="0"/>
              <a:t>[10] </a:t>
            </a:r>
            <a:r>
              <a:rPr lang="en-IN" sz="1050" dirty="0" err="1" smtClean="0"/>
              <a:t>Guo</a:t>
            </a:r>
            <a:r>
              <a:rPr lang="en-IN" sz="1050" dirty="0" smtClean="0"/>
              <a:t>, </a:t>
            </a:r>
            <a:r>
              <a:rPr lang="en-IN" sz="1050" dirty="0" err="1" smtClean="0"/>
              <a:t>Bao</a:t>
            </a:r>
            <a:r>
              <a:rPr lang="en-IN" sz="1050" dirty="0" smtClean="0"/>
              <a:t>-Zhu, and </a:t>
            </a:r>
            <a:r>
              <a:rPr lang="en-IN" sz="1050" dirty="0" err="1" smtClean="0"/>
              <a:t>Zhi</a:t>
            </a:r>
            <a:r>
              <a:rPr lang="en-IN" sz="1050" dirty="0" smtClean="0"/>
              <a:t>-Liang Zhao. "On convergence of tracking differentiator." International Journal of Control 84.4 (2011): 693-701.</a:t>
            </a:r>
            <a:endParaRPr lang="en-US" sz="1050" dirty="0" smtClean="0"/>
          </a:p>
          <a:p>
            <a:r>
              <a:rPr lang="en-IN" sz="1050" dirty="0" smtClean="0"/>
              <a:t>[11]ADRC-Based Speed Control for Permanent Magnet Synchronous Machine Drives Using Sliding-Mode Extended State Observer.</a:t>
            </a:r>
            <a:endParaRPr lang="en-US" sz="1050" dirty="0" smtClean="0"/>
          </a:p>
          <a:p>
            <a:r>
              <a:rPr lang="en-IN" sz="1050" dirty="0" smtClean="0"/>
              <a:t>[12]Isa, S.N.M.; Ibrahim, Z.; </a:t>
            </a:r>
            <a:r>
              <a:rPr lang="en-IN" sz="1050" dirty="0" err="1" smtClean="0"/>
              <a:t>Patkar</a:t>
            </a:r>
            <a:r>
              <a:rPr lang="en-IN" sz="1050" dirty="0" smtClean="0"/>
              <a:t>, F. “Comparative study of fuzzy logic speed controller in vector controlled PMSM drive: minimum number of fuzzy rule-</a:t>
            </a:r>
            <a:r>
              <a:rPr lang="en-IN" sz="1050" dirty="0" err="1" smtClean="0"/>
              <a:t>base”,proceeding</a:t>
            </a:r>
            <a:r>
              <a:rPr lang="en-IN" sz="1050" dirty="0" smtClean="0"/>
              <a:t> of the CITISIA , 25-26 July, 2009, pp.112 – 118</a:t>
            </a:r>
            <a:endParaRPr lang="en-US" sz="1050" dirty="0" smtClean="0"/>
          </a:p>
          <a:p>
            <a:r>
              <a:rPr lang="en-IN" sz="1050" dirty="0" smtClean="0"/>
              <a:t>[13]</a:t>
            </a:r>
            <a:r>
              <a:rPr lang="en-IN" sz="1050" dirty="0" err="1" smtClean="0"/>
              <a:t>Eung-SeopAn</a:t>
            </a:r>
            <a:r>
              <a:rPr lang="en-IN" sz="1050" dirty="0" smtClean="0"/>
              <a:t>, et. al “System identification and two DOF PID controller design for an industrial sewing machine”, </a:t>
            </a:r>
            <a:r>
              <a:rPr lang="en-IN" sz="1050" dirty="0" err="1" smtClean="0"/>
              <a:t>IndustrialElectronics</a:t>
            </a:r>
            <a:r>
              <a:rPr lang="en-IN" sz="1050" dirty="0" smtClean="0"/>
              <a:t> Society, 2003. IECON’03. The 29th Annual Conference of the IEEE, Vol. 2, Nov. 2003, pp. 1557-1563</a:t>
            </a:r>
            <a:endParaRPr lang="en-US" sz="1050" dirty="0" smtClean="0"/>
          </a:p>
          <a:p>
            <a:r>
              <a:rPr lang="en-IN" sz="1050" dirty="0" smtClean="0"/>
              <a:t>[14]</a:t>
            </a:r>
            <a:r>
              <a:rPr lang="en-IN" sz="1050" dirty="0" err="1" smtClean="0"/>
              <a:t>Poovizhi</a:t>
            </a:r>
            <a:r>
              <a:rPr lang="en-IN" sz="1050" dirty="0" smtClean="0"/>
              <a:t>, M., et al. "Investigation of mathematical modelling of brushless dc motor (BLDC) drives by using MATLAB-SIMULINK." </a:t>
            </a:r>
            <a:r>
              <a:rPr lang="en-IN" sz="1050" i="1" dirty="0" smtClean="0"/>
              <a:t>2017 International Conference on Power and Embedded Drive Control (ICPEDC)</a:t>
            </a:r>
            <a:r>
              <a:rPr lang="en-IN" sz="1050" dirty="0" smtClean="0"/>
              <a:t>.IEEE, 2017.</a:t>
            </a:r>
            <a:endParaRPr lang="en-US" sz="1050" dirty="0" smtClean="0"/>
          </a:p>
          <a:p>
            <a:r>
              <a:rPr lang="en-IN" sz="1050" dirty="0" smtClean="0"/>
              <a:t>[15] Krishnan, P. </a:t>
            </a:r>
            <a:r>
              <a:rPr lang="en-IN" sz="1050" dirty="0" err="1" smtClean="0"/>
              <a:t>Hari</a:t>
            </a:r>
            <a:r>
              <a:rPr lang="en-IN" sz="1050" dirty="0" smtClean="0"/>
              <a:t>, and M. </a:t>
            </a:r>
            <a:r>
              <a:rPr lang="en-IN" sz="1050" dirty="0" err="1" smtClean="0"/>
              <a:t>Arjun</a:t>
            </a:r>
            <a:r>
              <a:rPr lang="en-IN" sz="1050" dirty="0" smtClean="0"/>
              <a:t>. "Control of BLDC motor based on adaptive fuzzy logic PID controller." </a:t>
            </a:r>
            <a:r>
              <a:rPr lang="en-IN" sz="1050" i="1" dirty="0" smtClean="0"/>
              <a:t>2014 International Conference on Green Computing Communication and Electrical Engineering (ICGCCEE)</a:t>
            </a:r>
            <a:r>
              <a:rPr lang="en-IN" sz="1050" dirty="0" smtClean="0"/>
              <a:t>.IEEE, 2014.</a:t>
            </a:r>
            <a:endParaRPr lang="en-US" sz="1050" dirty="0" smtClean="0"/>
          </a:p>
          <a:p>
            <a:r>
              <a:rPr lang="en-IN" sz="1050" dirty="0" smtClean="0"/>
              <a:t>[16]H. V. Nguyen, T. Vo-</a:t>
            </a:r>
            <a:r>
              <a:rPr lang="en-IN" sz="1050" dirty="0" err="1" smtClean="0"/>
              <a:t>Duy</a:t>
            </a:r>
            <a:r>
              <a:rPr lang="en-IN" sz="1050" dirty="0" smtClean="0"/>
              <a:t> and M. C. Ta, "Comparative Study of Disturbance Observer-Based Control and Active Disturbance Rejection Control in Brushless DC Motor Drives," 2019 IEEE</a:t>
            </a:r>
            <a:endParaRPr lang="en-US" sz="1050" dirty="0" smtClean="0"/>
          </a:p>
          <a:p>
            <a:r>
              <a:rPr lang="en-IN" sz="1050" dirty="0" smtClean="0"/>
              <a:t>[17] S. </a:t>
            </a:r>
            <a:r>
              <a:rPr lang="en-IN" sz="1050" dirty="0" err="1" smtClean="0"/>
              <a:t>Sakunthala</a:t>
            </a:r>
            <a:r>
              <a:rPr lang="en-IN" sz="1050" dirty="0" smtClean="0"/>
              <a:t>, R. </a:t>
            </a:r>
            <a:r>
              <a:rPr lang="en-IN" sz="1050" dirty="0" err="1" smtClean="0"/>
              <a:t>Kiranmayi</a:t>
            </a:r>
            <a:r>
              <a:rPr lang="en-IN" sz="1050" dirty="0" smtClean="0"/>
              <a:t> and P. N. </a:t>
            </a:r>
            <a:r>
              <a:rPr lang="en-IN" sz="1050" dirty="0" err="1" smtClean="0"/>
              <a:t>Mandadi</a:t>
            </a:r>
            <a:r>
              <a:rPr lang="en-IN" sz="1050" dirty="0" smtClean="0"/>
              <a:t>, "A study on industrial motor drives: Comparison and applications of PMSM and BLDC motor drives," 2017 International Conference on Energy, Communication, Data Analytics and Soft Computing (ICECDS), 2017, pp. 537-540, </a:t>
            </a:r>
            <a:r>
              <a:rPr lang="en-IN" sz="1050" dirty="0" err="1" smtClean="0"/>
              <a:t>doi</a:t>
            </a:r>
            <a:r>
              <a:rPr lang="en-IN" sz="1050" dirty="0" smtClean="0"/>
              <a:t>: 10.1109/ICECDS.2017.8390224.</a:t>
            </a:r>
            <a:endParaRPr lang="en-US" sz="1050" dirty="0" smtClean="0"/>
          </a:p>
          <a:p>
            <a:pPr marL="0" indent="0">
              <a:buNone/>
            </a:pPr>
            <a:endParaRPr lang="en-US" sz="10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76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7" y="-152400"/>
            <a:ext cx="8229600" cy="75341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JULIAN" pitchFamily="2" charset="0"/>
              </a:rPr>
              <a:t>Motivation and Final Topic Selection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 JULIAN" pitchFamily="2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89763403"/>
              </p:ext>
            </p:extLst>
          </p:nvPr>
        </p:nvGraphicFramePr>
        <p:xfrm>
          <a:off x="-18245" y="523740"/>
          <a:ext cx="5257800" cy="62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4858554" y="2375356"/>
            <a:ext cx="110158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6"/>
              </a:rPr>
              <a:t>https://globalnews.ca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"/>
            <a:ext cx="4724400" cy="30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FilmGrain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84862"/>
            <a:ext cx="4572000" cy="36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1643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esktop\ii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86800" cy="655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093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="" xmlns:p14="http://schemas.microsoft.com/office/powerpoint/2010/main" val="3660401856"/>
              </p:ext>
            </p:extLst>
          </p:nvPr>
        </p:nvGraphicFramePr>
        <p:xfrm>
          <a:off x="-328610" y="304800"/>
          <a:ext cx="7086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76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LITERATURE SURVEY - OVERVIEW</a:t>
            </a:r>
            <a:endParaRPr lang="en-US" sz="1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648200" y="0"/>
            <a:ext cx="0" cy="4876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0"/>
          </p:cNvCxnSpPr>
          <p:nvPr/>
        </p:nvCxnSpPr>
        <p:spPr>
          <a:xfrm flipH="1">
            <a:off x="-228600" y="4518338"/>
            <a:ext cx="502920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itle 11"/>
          <p:cNvSpPr txBox="1">
            <a:spLocks/>
          </p:cNvSpPr>
          <p:nvPr/>
        </p:nvSpPr>
        <p:spPr>
          <a:xfrm>
            <a:off x="4799527" y="0"/>
            <a:ext cx="4484944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CONTROL PRINCIPLE &amp; FOC MODELING </a:t>
            </a:r>
            <a:endParaRPr lang="en-US" sz="1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72000" y="4518338"/>
            <a:ext cx="4572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30051" y="4191000"/>
            <a:ext cx="5975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https://drive.google.com/file/d/1S-VITUIvq1G5oHitDWaC4GToHvARh1ul/view?usp=drivesdk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77" y="369333"/>
            <a:ext cx="3686174" cy="321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172200" y="1594228"/>
            <a:ext cx="13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BLDC Motor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77" y="3810000"/>
            <a:ext cx="368510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8763000" y="3048000"/>
            <a:ext cx="0" cy="9144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570975"/>
            <a:ext cx="3352801" cy="214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flipH="1">
            <a:off x="4343400" y="6716332"/>
            <a:ext cx="6858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4599" y="5057373"/>
            <a:ext cx="172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90 degrees possible with FOC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7252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5867400" cy="273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2476" y="1676400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PWM</a:t>
            </a:r>
            <a:endParaRPr lang="en-US" sz="11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404" r="10439"/>
          <a:stretch/>
        </p:blipFill>
        <p:spPr bwMode="auto">
          <a:xfrm>
            <a:off x="21465" y="2772311"/>
            <a:ext cx="5388735" cy="297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="" xmlns:p14="http://schemas.microsoft.com/office/powerpoint/2010/main" val="147681381"/>
              </p:ext>
            </p:extLst>
          </p:nvPr>
        </p:nvGraphicFramePr>
        <p:xfrm>
          <a:off x="4572000" y="0"/>
          <a:ext cx="7086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="" xmlns:p14="http://schemas.microsoft.com/office/powerpoint/2010/main" val="17397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476" y="1676400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PWM</a:t>
            </a:r>
            <a:endParaRPr lang="en-US" sz="1100" b="1" dirty="0"/>
          </a:p>
        </p:txBody>
      </p:sp>
      <p:sp>
        <p:nvSpPr>
          <p:cNvPr id="6" name="Title 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0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ALGORITHM</a:t>
            </a:r>
            <a:endParaRPr lang="en-US" sz="1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81070695"/>
              </p:ext>
            </p:extLst>
          </p:nvPr>
        </p:nvGraphicFramePr>
        <p:xfrm>
          <a:off x="-18245" y="523740"/>
          <a:ext cx="5257800" cy="62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18" y="-62248"/>
            <a:ext cx="26463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543" t="8861" r="11957"/>
          <a:stretch/>
        </p:blipFill>
        <p:spPr bwMode="auto">
          <a:xfrm>
            <a:off x="4267200" y="2743200"/>
            <a:ext cx="4876800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662" t="6702" r="16092" b="4758"/>
          <a:stretch/>
        </p:blipFill>
        <p:spPr bwMode="auto">
          <a:xfrm>
            <a:off x="0" y="4105676"/>
            <a:ext cx="4114800" cy="285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8350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476" y="1676400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PWM</a:t>
            </a:r>
            <a:endParaRPr lang="en-US" sz="11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1"/>
            <a:ext cx="9144000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500" t="26046" r="9130"/>
          <a:stretch/>
        </p:blipFill>
        <p:spPr bwMode="auto">
          <a:xfrm>
            <a:off x="0" y="3505200"/>
            <a:ext cx="9172977" cy="335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583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564" y="-76200"/>
            <a:ext cx="6666964" cy="685800"/>
          </a:xfrm>
        </p:spPr>
        <p:txBody>
          <a:bodyPr>
            <a:normAutofit/>
          </a:bodyPr>
          <a:lstStyle/>
          <a:p>
            <a:pPr algn="l"/>
            <a:r>
              <a:rPr lang="en-US" sz="23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JULIAN" pitchFamily="2" charset="0"/>
              </a:rPr>
              <a:t>MOTOR PARAMETER ESTIMATION</a:t>
            </a:r>
            <a:endParaRPr lang="en-US" sz="23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 JULIAN" pitchFamily="2" charset="0"/>
            </a:endParaRPr>
          </a:p>
        </p:txBody>
      </p:sp>
      <p:graphicFrame>
        <p:nvGraphicFramePr>
          <p:cNvPr id="1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11055283"/>
              </p:ext>
            </p:extLst>
          </p:nvPr>
        </p:nvGraphicFramePr>
        <p:xfrm>
          <a:off x="-18245" y="523740"/>
          <a:ext cx="5257800" cy="62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57200"/>
            <a:ext cx="914399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430828" y="3443778"/>
            <a:ext cx="5322199" cy="3582967"/>
            <a:chOff x="-512272" y="1815926"/>
            <a:chExt cx="5322199" cy="3582967"/>
          </a:xfrm>
        </p:grpSpPr>
        <p:sp>
          <p:nvSpPr>
            <p:cNvPr id="16" name="Pentagon 15"/>
            <p:cNvSpPr/>
            <p:nvPr/>
          </p:nvSpPr>
          <p:spPr>
            <a:xfrm rot="10800000">
              <a:off x="-512272" y="2105947"/>
              <a:ext cx="5257802" cy="3161763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entagon 4"/>
            <p:cNvSpPr/>
            <p:nvPr/>
          </p:nvSpPr>
          <p:spPr>
            <a:xfrm>
              <a:off x="447867" y="1815926"/>
              <a:ext cx="4362060" cy="358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75954" tIns="91440" rIns="170688" bIns="91440" numCol="1" spcCol="1270" anchor="ctr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-Stator Resistance, R_s</a:t>
              </a: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-d and q axis inductances </a:t>
              </a:r>
              <a:r>
                <a:rPr lang="en-US" sz="2400" b="1" kern="1200" dirty="0" err="1" smtClean="0">
                  <a:latin typeface="Cambria" pitchFamily="18" charset="0"/>
                  <a:ea typeface="Cambria" pitchFamily="18" charset="0"/>
                </a:rPr>
                <a:t>L_d</a:t>
              </a: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, </a:t>
              </a:r>
              <a:r>
                <a:rPr lang="en-US" sz="2400" b="1" kern="1200" dirty="0" err="1" smtClean="0">
                  <a:latin typeface="Cambria" pitchFamily="18" charset="0"/>
                  <a:ea typeface="Cambria" pitchFamily="18" charset="0"/>
                </a:rPr>
                <a:t>L_q</a:t>
              </a:r>
              <a:endParaRPr lang="en-US" sz="2400" b="1" kern="1200" dirty="0" smtClean="0">
                <a:latin typeface="Cambria" pitchFamily="18" charset="0"/>
                <a:ea typeface="Cambria" pitchFamily="18" charset="0"/>
              </a:endParaRP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-Back EMF constant, </a:t>
              </a:r>
              <a:r>
                <a:rPr lang="en-US" sz="2400" b="1" kern="1200" dirty="0" err="1" smtClean="0">
                  <a:latin typeface="Cambria" pitchFamily="18" charset="0"/>
                  <a:ea typeface="Cambria" pitchFamily="18" charset="0"/>
                </a:rPr>
                <a:t>K_e</a:t>
              </a:r>
              <a:endParaRPr lang="en-US" sz="2400" b="1" kern="1200" dirty="0" smtClean="0">
                <a:latin typeface="Cambria" pitchFamily="18" charset="0"/>
                <a:ea typeface="Cambria" pitchFamily="18" charset="0"/>
              </a:endParaRP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-Motor Inertia, J</a:t>
              </a: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latin typeface="Cambria" pitchFamily="18" charset="0"/>
                  <a:ea typeface="Cambria" pitchFamily="18" charset="0"/>
                </a:rPr>
                <a:t>-Friction constant, F</a:t>
              </a:r>
              <a:endParaRPr lang="en-US" sz="2400" b="1" kern="1200" dirty="0">
                <a:latin typeface="Cambria" pitchFamily="18" charset="0"/>
                <a:ea typeface="Cambria" pitchFamily="18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143000" y="4840320"/>
            <a:ext cx="893807" cy="948721"/>
          </a:xfrm>
          <a:prstGeom prst="ellipse">
            <a:avLst/>
          </a:prstGeom>
          <a:blipFill rotWithShape="1">
            <a:blip r:embed="rId9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="" xmlns:p14="http://schemas.microsoft.com/office/powerpoint/2010/main" val="27343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 txBox="1">
            <a:spLocks noGrp="1"/>
          </p:cNvSpPr>
          <p:nvPr>
            <p:ph type="title"/>
          </p:nvPr>
        </p:nvSpPr>
        <p:spPr>
          <a:xfrm>
            <a:off x="0" y="30777"/>
            <a:ext cx="328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IMPORTANT CONTROL DESIGN TOOLS</a:t>
            </a:r>
            <a:endParaRPr lang="en-US" sz="1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12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09479428"/>
              </p:ext>
            </p:extLst>
          </p:nvPr>
        </p:nvGraphicFramePr>
        <p:xfrm>
          <a:off x="-18245" y="523740"/>
          <a:ext cx="5257800" cy="62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5" name="Picture 3" descr="C:\Users\Lenovo\Pictures\Screenshots\Screenshot (1402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553" b="4593"/>
          <a:stretch/>
        </p:blipFill>
        <p:spPr bwMode="auto">
          <a:xfrm>
            <a:off x="3538470" y="3199326"/>
            <a:ext cx="5692462" cy="3114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Lenovo\Pictures\Screenshots\Screenshot (1401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218" r="5161" b="82790"/>
          <a:stretch/>
        </p:blipFill>
        <p:spPr bwMode="auto">
          <a:xfrm>
            <a:off x="0" y="6127124"/>
            <a:ext cx="9144000" cy="7308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enovo\Pictures\Screenshots\Screenshot (1405)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650" t="6164" r="8096" b="25571"/>
          <a:stretch/>
        </p:blipFill>
        <p:spPr bwMode="auto">
          <a:xfrm>
            <a:off x="3538470" y="152400"/>
            <a:ext cx="5692462" cy="30544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30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801</Words>
  <Application>Microsoft Office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DISTURBANCE REJECTION CONTROL FOR PMSM MOTORS</vt:lpstr>
      <vt:lpstr>Motivation and Final Topic Selection</vt:lpstr>
      <vt:lpstr>Slide 3</vt:lpstr>
      <vt:lpstr>LITERATURE SURVEY - OVERVIEW</vt:lpstr>
      <vt:lpstr>Slide 5</vt:lpstr>
      <vt:lpstr>ALGORITHM</vt:lpstr>
      <vt:lpstr>Slide 7</vt:lpstr>
      <vt:lpstr>MOTOR PARAMETER ESTIMATION</vt:lpstr>
      <vt:lpstr>IMPORTANT CONTROL DESIGN TOOLS</vt:lpstr>
      <vt:lpstr>ADRC</vt:lpstr>
      <vt:lpstr>FOC IMPLEMENTATION (SO FAR…)</vt:lpstr>
      <vt:lpstr>Slide 12</vt:lpstr>
      <vt:lpstr>BIBLIOGRAPHY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Abhishek Agarwal</cp:lastModifiedBy>
  <cp:revision>177</cp:revision>
  <dcterms:created xsi:type="dcterms:W3CDTF">2020-05-03T02:55:21Z</dcterms:created>
  <dcterms:modified xsi:type="dcterms:W3CDTF">2022-04-04T12:31:24Z</dcterms:modified>
</cp:coreProperties>
</file>